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AAEB"/>
    <a:srgbClr val="5B9BD5"/>
    <a:srgbClr val="E2F0D9"/>
    <a:srgbClr val="C5E0B4"/>
    <a:srgbClr val="FF85FF"/>
    <a:srgbClr val="A10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88" autoAdjust="0"/>
    <p:restoredTop sz="95770" autoAdjust="0"/>
  </p:normalViewPr>
  <p:slideViewPr>
    <p:cSldViewPr snapToGrid="0">
      <p:cViewPr>
        <p:scale>
          <a:sx n="140" d="100"/>
          <a:sy n="140" d="100"/>
        </p:scale>
        <p:origin x="1080" y="-5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23" indent="0" algn="ctr">
              <a:buNone/>
              <a:defRPr sz="2100"/>
            </a:lvl2pPr>
            <a:lvl3pPr marL="960047" indent="0" algn="ctr">
              <a:buNone/>
              <a:defRPr sz="1890"/>
            </a:lvl3pPr>
            <a:lvl4pPr marL="1440070" indent="0" algn="ctr">
              <a:buNone/>
              <a:defRPr sz="1680"/>
            </a:lvl4pPr>
            <a:lvl5pPr marL="1920094" indent="0" algn="ctr">
              <a:buNone/>
              <a:defRPr sz="1680"/>
            </a:lvl5pPr>
            <a:lvl6pPr marL="2400117" indent="0" algn="ctr">
              <a:buNone/>
              <a:defRPr sz="1680"/>
            </a:lvl6pPr>
            <a:lvl7pPr marL="2880140" indent="0" algn="ctr">
              <a:buNone/>
              <a:defRPr sz="1680"/>
            </a:lvl7pPr>
            <a:lvl8pPr marL="3360163" indent="0" algn="ctr">
              <a:buNone/>
              <a:defRPr sz="1680"/>
            </a:lvl8pPr>
            <a:lvl9pPr marL="3840187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0769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224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60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4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704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823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3" y="3191516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3" y="8567002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2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04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07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09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11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1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16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18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785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741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4" y="681571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23" indent="0">
              <a:buNone/>
              <a:defRPr sz="2100" b="1"/>
            </a:lvl2pPr>
            <a:lvl3pPr marL="960047" indent="0">
              <a:buNone/>
              <a:defRPr sz="1890" b="1"/>
            </a:lvl3pPr>
            <a:lvl4pPr marL="1440070" indent="0">
              <a:buNone/>
              <a:defRPr sz="1680" b="1"/>
            </a:lvl4pPr>
            <a:lvl5pPr marL="1920094" indent="0">
              <a:buNone/>
              <a:defRPr sz="1680" b="1"/>
            </a:lvl5pPr>
            <a:lvl6pPr marL="2400117" indent="0">
              <a:buNone/>
              <a:defRPr sz="1680" b="1"/>
            </a:lvl6pPr>
            <a:lvl7pPr marL="2880140" indent="0">
              <a:buNone/>
              <a:defRPr sz="1680" b="1"/>
            </a:lvl7pPr>
            <a:lvl8pPr marL="3360163" indent="0">
              <a:buNone/>
              <a:defRPr sz="1680" b="1"/>
            </a:lvl8pPr>
            <a:lvl9pPr marL="3840187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9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23" indent="0">
              <a:buNone/>
              <a:defRPr sz="2100" b="1"/>
            </a:lvl2pPr>
            <a:lvl3pPr marL="960047" indent="0">
              <a:buNone/>
              <a:defRPr sz="1890" b="1"/>
            </a:lvl3pPr>
            <a:lvl4pPr marL="1440070" indent="0">
              <a:buNone/>
              <a:defRPr sz="1680" b="1"/>
            </a:lvl4pPr>
            <a:lvl5pPr marL="1920094" indent="0">
              <a:buNone/>
              <a:defRPr sz="1680" b="1"/>
            </a:lvl5pPr>
            <a:lvl6pPr marL="2400117" indent="0">
              <a:buNone/>
              <a:defRPr sz="1680" b="1"/>
            </a:lvl6pPr>
            <a:lvl7pPr marL="2880140" indent="0">
              <a:buNone/>
              <a:defRPr sz="1680" b="1"/>
            </a:lvl7pPr>
            <a:lvl8pPr marL="3360163" indent="0">
              <a:buNone/>
              <a:defRPr sz="1680" b="1"/>
            </a:lvl8pPr>
            <a:lvl9pPr marL="3840187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9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22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7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891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4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1" y="1843198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4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23" indent="0">
              <a:buNone/>
              <a:defRPr sz="1470"/>
            </a:lvl2pPr>
            <a:lvl3pPr marL="960047" indent="0">
              <a:buNone/>
              <a:defRPr sz="1260"/>
            </a:lvl3pPr>
            <a:lvl4pPr marL="1440070" indent="0">
              <a:buNone/>
              <a:defRPr sz="1050"/>
            </a:lvl4pPr>
            <a:lvl5pPr marL="1920094" indent="0">
              <a:buNone/>
              <a:defRPr sz="1050"/>
            </a:lvl5pPr>
            <a:lvl6pPr marL="2400117" indent="0">
              <a:buNone/>
              <a:defRPr sz="1050"/>
            </a:lvl6pPr>
            <a:lvl7pPr marL="2880140" indent="0">
              <a:buNone/>
              <a:defRPr sz="1050"/>
            </a:lvl7pPr>
            <a:lvl8pPr marL="3360163" indent="0">
              <a:buNone/>
              <a:defRPr sz="1050"/>
            </a:lvl8pPr>
            <a:lvl9pPr marL="3840187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510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4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1" y="1843198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23" indent="0">
              <a:buNone/>
              <a:defRPr sz="2940"/>
            </a:lvl2pPr>
            <a:lvl3pPr marL="960047" indent="0">
              <a:buNone/>
              <a:defRPr sz="2520"/>
            </a:lvl3pPr>
            <a:lvl4pPr marL="1440070" indent="0">
              <a:buNone/>
              <a:defRPr sz="2100"/>
            </a:lvl4pPr>
            <a:lvl5pPr marL="1920094" indent="0">
              <a:buNone/>
              <a:defRPr sz="2100"/>
            </a:lvl5pPr>
            <a:lvl6pPr marL="2400117" indent="0">
              <a:buNone/>
              <a:defRPr sz="2100"/>
            </a:lvl6pPr>
            <a:lvl7pPr marL="2880140" indent="0">
              <a:buNone/>
              <a:defRPr sz="2100"/>
            </a:lvl7pPr>
            <a:lvl8pPr marL="3360163" indent="0">
              <a:buNone/>
              <a:defRPr sz="2100"/>
            </a:lvl8pPr>
            <a:lvl9pPr marL="3840187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4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23" indent="0">
              <a:buNone/>
              <a:defRPr sz="1470"/>
            </a:lvl2pPr>
            <a:lvl3pPr marL="960047" indent="0">
              <a:buNone/>
              <a:defRPr sz="1260"/>
            </a:lvl3pPr>
            <a:lvl4pPr marL="1440070" indent="0">
              <a:buNone/>
              <a:defRPr sz="1050"/>
            </a:lvl4pPr>
            <a:lvl5pPr marL="1920094" indent="0">
              <a:buNone/>
              <a:defRPr sz="1050"/>
            </a:lvl5pPr>
            <a:lvl6pPr marL="2400117" indent="0">
              <a:buNone/>
              <a:defRPr sz="1050"/>
            </a:lvl6pPr>
            <a:lvl7pPr marL="2880140" indent="0">
              <a:buNone/>
              <a:defRPr sz="1050"/>
            </a:lvl7pPr>
            <a:lvl8pPr marL="3360163" indent="0">
              <a:buNone/>
              <a:defRPr sz="1050"/>
            </a:lvl8pPr>
            <a:lvl9pPr marL="3840187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990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4" y="681571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4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91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CBFA2-6EAF-4398-B167-EA76060E4037}" type="datetimeFigureOut">
              <a:rPr lang="en-AU" smtClean="0"/>
              <a:t>11/8/2026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9" y="11865191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91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58994-DFDC-4C75-A144-B6761C696B2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859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04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12" indent="-240012" algn="l" defTabSz="96004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35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059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082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105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128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151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175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198" indent="-240012" algn="l" defTabSz="96004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23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047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70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094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117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140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163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187" algn="l" defTabSz="96004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5" Type="http://schemas.openxmlformats.org/officeDocument/2006/relationships/image" Target="../media/image25.pn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12" Type="http://schemas.openxmlformats.org/officeDocument/2006/relationships/image" Target="../media/image36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11" Type="http://schemas.openxmlformats.org/officeDocument/2006/relationships/image" Target="../media/image35.png"/><Relationship Id="rId5" Type="http://schemas.openxmlformats.org/officeDocument/2006/relationships/image" Target="../media/image29.jpg"/><Relationship Id="rId10" Type="http://schemas.openxmlformats.org/officeDocument/2006/relationships/image" Target="../media/image34.png"/><Relationship Id="rId4" Type="http://schemas.openxmlformats.org/officeDocument/2006/relationships/image" Target="../media/image28.jp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evice&#10;&#10;Description automatically generated">
            <a:extLst>
              <a:ext uri="{FF2B5EF4-FFF2-40B4-BE49-F238E27FC236}">
                <a16:creationId xmlns:a16="http://schemas.microsoft.com/office/drawing/2014/main" id="{A8E49E20-D32B-4416-AB1A-B6894C34A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273" y="1740653"/>
            <a:ext cx="953542" cy="1769552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A picture containing food&#10;&#10;Description automatically generated">
            <a:extLst>
              <a:ext uri="{FF2B5EF4-FFF2-40B4-BE49-F238E27FC236}">
                <a16:creationId xmlns:a16="http://schemas.microsoft.com/office/drawing/2014/main" id="{F7E57A2C-7F5E-4E3F-B248-92386EAED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0908" y="1726781"/>
            <a:ext cx="1009918" cy="1783424"/>
          </a:xfrm>
          <a:prstGeom prst="rect">
            <a:avLst/>
          </a:prstGeom>
          <a:ln>
            <a:noFill/>
          </a:ln>
        </p:spPr>
      </p:pic>
      <p:pic>
        <p:nvPicPr>
          <p:cNvPr id="21" name="Picture 20" descr="A picture containing device&#10;&#10;Description automatically generated">
            <a:extLst>
              <a:ext uri="{FF2B5EF4-FFF2-40B4-BE49-F238E27FC236}">
                <a16:creationId xmlns:a16="http://schemas.microsoft.com/office/drawing/2014/main" id="{2C697431-82A8-45A0-AFEF-DB7D6A284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469" y="1629500"/>
            <a:ext cx="1009918" cy="1880705"/>
          </a:xfrm>
          <a:prstGeom prst="rect">
            <a:avLst/>
          </a:prstGeom>
          <a:ln>
            <a:noFill/>
          </a:ln>
        </p:spPr>
      </p:pic>
      <p:pic>
        <p:nvPicPr>
          <p:cNvPr id="29" name="Picture 28" descr="A screenshot of a cell phone&#10;&#10;Description automatically generated">
            <a:extLst>
              <a:ext uri="{FF2B5EF4-FFF2-40B4-BE49-F238E27FC236}">
                <a16:creationId xmlns:a16="http://schemas.microsoft.com/office/drawing/2014/main" id="{4EE052CB-000D-4293-A98E-772ECDBEE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649" y="1705439"/>
            <a:ext cx="1019405" cy="1804766"/>
          </a:xfrm>
          <a:prstGeom prst="rect">
            <a:avLst/>
          </a:prstGeom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35FC38-CDB3-4244-9362-5D6746D31525}"/>
              </a:ext>
            </a:extLst>
          </p:cNvPr>
          <p:cNvSpPr txBox="1"/>
          <p:nvPr/>
        </p:nvSpPr>
        <p:spPr>
          <a:xfrm>
            <a:off x="204232" y="1236529"/>
            <a:ext cx="4989663" cy="338554"/>
          </a:xfrm>
          <a:prstGeom prst="rect">
            <a:avLst/>
          </a:prstGeom>
          <a:solidFill>
            <a:schemeClr val="accent4">
              <a:lumMod val="40000"/>
              <a:lumOff val="60000"/>
              <a:alpha val="85098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Century Gothic" panose="020B0502020202020204" pitchFamily="34" charset="0"/>
              </a:rPr>
              <a:t>Vitamin D ONLY Liquid &amp; Drops</a:t>
            </a:r>
          </a:p>
        </p:txBody>
      </p:sp>
      <p:pic>
        <p:nvPicPr>
          <p:cNvPr id="49" name="Picture 48" descr="A picture containing food&#10;&#10;Description automatically generated">
            <a:extLst>
              <a:ext uri="{FF2B5EF4-FFF2-40B4-BE49-F238E27FC236}">
                <a16:creationId xmlns:a16="http://schemas.microsoft.com/office/drawing/2014/main" id="{30CCE9C5-C058-4AFF-B0B7-6114595E28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6333" y="5428719"/>
            <a:ext cx="1090191" cy="1769551"/>
          </a:xfrm>
          <a:prstGeom prst="rect">
            <a:avLst/>
          </a:prstGeom>
          <a:ln>
            <a:noFill/>
          </a:ln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07C7FCBC-FE7C-4CF8-9E2B-248C6A663B1C}"/>
              </a:ext>
            </a:extLst>
          </p:cNvPr>
          <p:cNvSpPr txBox="1"/>
          <p:nvPr/>
        </p:nvSpPr>
        <p:spPr>
          <a:xfrm>
            <a:off x="204234" y="8809228"/>
            <a:ext cx="4989662" cy="338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Century Gothic" panose="020B0502020202020204" pitchFamily="34" charset="0"/>
              </a:rPr>
              <a:t>Combination Vitamin D liquids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BFCCE2-34A9-4FB6-B0A9-4FD2DB8DC91A}"/>
              </a:ext>
            </a:extLst>
          </p:cNvPr>
          <p:cNvSpPr txBox="1"/>
          <p:nvPr/>
        </p:nvSpPr>
        <p:spPr>
          <a:xfrm>
            <a:off x="3642400" y="11095454"/>
            <a:ext cx="1421845" cy="5001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5mcg(</a:t>
            </a:r>
            <a:r>
              <a:rPr lang="en-AU" sz="1050" b="1" dirty="0">
                <a:latin typeface="Century Gothic" panose="020B0502020202020204" pitchFamily="34" charset="0"/>
              </a:rPr>
              <a:t>200IU</a:t>
            </a:r>
            <a:r>
              <a:rPr lang="en-AU" sz="1050" dirty="0">
                <a:latin typeface="Century Gothic" panose="020B0502020202020204" pitchFamily="34" charset="0"/>
              </a:rPr>
              <a:t>)/5mL</a:t>
            </a:r>
          </a:p>
          <a:p>
            <a:pPr algn="ctr"/>
            <a:r>
              <a:rPr lang="en-AU" sz="800" dirty="0">
                <a:latin typeface="Century Gothic" panose="020B0502020202020204" pitchFamily="34" charset="0"/>
              </a:rPr>
              <a:t>Vit A, B1, B2, B3, B6, C &amp; Iron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83E568-56A8-4F78-AC76-338429BB6711}"/>
              </a:ext>
            </a:extLst>
          </p:cNvPr>
          <p:cNvSpPr txBox="1"/>
          <p:nvPr/>
        </p:nvSpPr>
        <p:spPr>
          <a:xfrm>
            <a:off x="3709060" y="11844578"/>
            <a:ext cx="12885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$11.99 – 23.99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3C0CFCB-99AB-4843-82C3-857416A8E995}"/>
              </a:ext>
            </a:extLst>
          </p:cNvPr>
          <p:cNvSpPr txBox="1"/>
          <p:nvPr/>
        </p:nvSpPr>
        <p:spPr>
          <a:xfrm>
            <a:off x="5088091" y="11095454"/>
            <a:ext cx="1621863" cy="3770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5mcg(</a:t>
            </a:r>
            <a:r>
              <a:rPr lang="en-AU" sz="1050" b="1" dirty="0">
                <a:latin typeface="Century Gothic" panose="020B0502020202020204" pitchFamily="34" charset="0"/>
              </a:rPr>
              <a:t>200IU</a:t>
            </a:r>
            <a:r>
              <a:rPr lang="en-AU" sz="1050" dirty="0">
                <a:latin typeface="Century Gothic" panose="020B0502020202020204" pitchFamily="34" charset="0"/>
              </a:rPr>
              <a:t>)/0.5mL</a:t>
            </a:r>
          </a:p>
          <a:p>
            <a:pPr algn="ctr"/>
            <a:r>
              <a:rPr lang="en-AU" sz="800" dirty="0">
                <a:latin typeface="Century Gothic" panose="020B0502020202020204" pitchFamily="34" charset="0"/>
              </a:rPr>
              <a:t>Vit K2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C422A31-A856-4197-AA21-9D0A88EFAE5A}"/>
              </a:ext>
            </a:extLst>
          </p:cNvPr>
          <p:cNvSpPr txBox="1"/>
          <p:nvPr/>
        </p:nvSpPr>
        <p:spPr>
          <a:xfrm>
            <a:off x="5262451" y="11844578"/>
            <a:ext cx="127314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$11.47-22.95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6CB5AD0-C483-4A72-A651-8EB3B502DD65}"/>
              </a:ext>
            </a:extLst>
          </p:cNvPr>
          <p:cNvSpPr txBox="1"/>
          <p:nvPr/>
        </p:nvSpPr>
        <p:spPr>
          <a:xfrm>
            <a:off x="125832" y="11844578"/>
            <a:ext cx="1100811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r>
              <a:rPr lang="en-AU" sz="1050" b="1" baseline="30000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5194DD0-A622-4D80-96C5-B43D82E0E3F7}"/>
              </a:ext>
            </a:extLst>
          </p:cNvPr>
          <p:cNvSpPr txBox="1"/>
          <p:nvPr/>
        </p:nvSpPr>
        <p:spPr>
          <a:xfrm>
            <a:off x="118819" y="11095454"/>
            <a:ext cx="1740111" cy="661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specifications- </a:t>
            </a:r>
          </a:p>
          <a:p>
            <a:r>
              <a:rPr lang="en-AU" sz="1050" b="1" dirty="0">
                <a:latin typeface="Century Gothic" panose="020B0502020202020204" pitchFamily="34" charset="0"/>
              </a:rPr>
              <a:t>Vit D content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(as per manufacturer)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other ingredients as listed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E7384E2-911A-48AB-AC59-EB3D1259E661}"/>
              </a:ext>
            </a:extLst>
          </p:cNvPr>
          <p:cNvSpPr txBox="1"/>
          <p:nvPr/>
        </p:nvSpPr>
        <p:spPr>
          <a:xfrm>
            <a:off x="2036647" y="11095454"/>
            <a:ext cx="1621863" cy="3770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10mcg(</a:t>
            </a:r>
            <a:r>
              <a:rPr lang="en-AU" sz="1050" b="1" dirty="0">
                <a:latin typeface="Century Gothic" panose="020B0502020202020204" pitchFamily="34" charset="0"/>
              </a:rPr>
              <a:t>400IU</a:t>
            </a:r>
            <a:r>
              <a:rPr lang="en-AU" sz="1050" dirty="0">
                <a:latin typeface="Century Gothic" panose="020B0502020202020204" pitchFamily="34" charset="0"/>
              </a:rPr>
              <a:t>)/0.45mL</a:t>
            </a:r>
          </a:p>
          <a:p>
            <a:pPr algn="ctr"/>
            <a:r>
              <a:rPr lang="en-AU" sz="800" dirty="0">
                <a:latin typeface="Century Gothic" panose="020B0502020202020204" pitchFamily="34" charset="0"/>
              </a:rPr>
              <a:t>Vit A, B1, B2, B3, B6, C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779385F-2F1A-480A-88CE-2FF418D28E48}"/>
              </a:ext>
            </a:extLst>
          </p:cNvPr>
          <p:cNvSpPr txBox="1"/>
          <p:nvPr/>
        </p:nvSpPr>
        <p:spPr>
          <a:xfrm>
            <a:off x="2369220" y="11844578"/>
            <a:ext cx="956717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$19.99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D42DA-F370-4A84-A9A9-B2439B49F4E7}"/>
              </a:ext>
            </a:extLst>
          </p:cNvPr>
          <p:cNvSpPr txBox="1"/>
          <p:nvPr/>
        </p:nvSpPr>
        <p:spPr>
          <a:xfrm>
            <a:off x="4416978" y="3533693"/>
            <a:ext cx="169813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25mcg(</a:t>
            </a:r>
            <a:r>
              <a:rPr lang="en-AU" sz="1050" b="1" dirty="0">
                <a:latin typeface="Century Gothic" panose="020B0502020202020204" pitchFamily="34" charset="0"/>
              </a:rPr>
              <a:t>1000IU</a:t>
            </a:r>
            <a:r>
              <a:rPr lang="en-AU" sz="1050" dirty="0">
                <a:latin typeface="Century Gothic" panose="020B0502020202020204" pitchFamily="34" charset="0"/>
              </a:rPr>
              <a:t>)/0.5mL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2B854-7961-41ED-93BE-EB439CEC5D70}"/>
              </a:ext>
            </a:extLst>
          </p:cNvPr>
          <p:cNvSpPr txBox="1"/>
          <p:nvPr/>
        </p:nvSpPr>
        <p:spPr>
          <a:xfrm>
            <a:off x="4521541" y="4162053"/>
            <a:ext cx="148900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$19.95- 33.99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8A560-108F-46C5-ABAD-87A487D0ECE8}"/>
              </a:ext>
            </a:extLst>
          </p:cNvPr>
          <p:cNvSpPr txBox="1"/>
          <p:nvPr/>
        </p:nvSpPr>
        <p:spPr>
          <a:xfrm>
            <a:off x="4399155" y="4485847"/>
            <a:ext cx="1733778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7-13c per 400IU</a:t>
            </a: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19-33c per 1000IU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939E06-2181-4D07-9BB8-8D6F8D7A8BBC}"/>
              </a:ext>
            </a:extLst>
          </p:cNvPr>
          <p:cNvSpPr txBox="1"/>
          <p:nvPr/>
        </p:nvSpPr>
        <p:spPr>
          <a:xfrm>
            <a:off x="7746876" y="3533693"/>
            <a:ext cx="1617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10mcg(</a:t>
            </a:r>
            <a:r>
              <a:rPr lang="en-AU" sz="1050" b="1" dirty="0">
                <a:latin typeface="Century Gothic" panose="020B0502020202020204" pitchFamily="34" charset="0"/>
              </a:rPr>
              <a:t>400IU</a:t>
            </a:r>
            <a:r>
              <a:rPr lang="en-AU" sz="1050" dirty="0">
                <a:latin typeface="Century Gothic" panose="020B0502020202020204" pitchFamily="34" charset="0"/>
              </a:rPr>
              <a:t>)/0.03mL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4DB16A-FEC4-483C-80C3-A6D3E27132E7}"/>
              </a:ext>
            </a:extLst>
          </p:cNvPr>
          <p:cNvSpPr txBox="1"/>
          <p:nvPr/>
        </p:nvSpPr>
        <p:spPr>
          <a:xfrm>
            <a:off x="7778762" y="4162053"/>
            <a:ext cx="155421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$9.99-18.99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9B265F-E094-41E8-93FE-6C79D102021F}"/>
              </a:ext>
            </a:extLst>
          </p:cNvPr>
          <p:cNvSpPr txBox="1"/>
          <p:nvPr/>
        </p:nvSpPr>
        <p:spPr>
          <a:xfrm>
            <a:off x="7695349" y="4485847"/>
            <a:ext cx="172103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13-23c per 400IU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9CB870-915D-4374-94E9-C0F411D41A0C}"/>
              </a:ext>
            </a:extLst>
          </p:cNvPr>
          <p:cNvSpPr txBox="1"/>
          <p:nvPr/>
        </p:nvSpPr>
        <p:spPr>
          <a:xfrm>
            <a:off x="2955604" y="3533693"/>
            <a:ext cx="1611648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10mcg(</a:t>
            </a:r>
            <a:r>
              <a:rPr lang="en-AU" sz="1050" b="1" dirty="0">
                <a:latin typeface="Century Gothic" panose="020B0502020202020204" pitchFamily="34" charset="0"/>
              </a:rPr>
              <a:t>400IU</a:t>
            </a:r>
            <a:r>
              <a:rPr lang="en-AU" sz="1050" dirty="0">
                <a:latin typeface="Century Gothic" panose="020B0502020202020204" pitchFamily="34" charset="0"/>
              </a:rPr>
              <a:t>)/0.08mL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1A9F34-5978-423A-8392-66098A93D850}"/>
              </a:ext>
            </a:extLst>
          </p:cNvPr>
          <p:cNvSpPr txBox="1"/>
          <p:nvPr/>
        </p:nvSpPr>
        <p:spPr>
          <a:xfrm>
            <a:off x="3184434" y="4162053"/>
            <a:ext cx="1153988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$6.50-12.99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AEB7D9-E7C5-4FF6-AD61-083F5435D970}"/>
              </a:ext>
            </a:extLst>
          </p:cNvPr>
          <p:cNvSpPr txBox="1"/>
          <p:nvPr/>
        </p:nvSpPr>
        <p:spPr>
          <a:xfrm>
            <a:off x="3010698" y="4485847"/>
            <a:ext cx="15014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5-7c per 400IU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C76755-6461-4297-A8B1-C1362480E3B2}"/>
              </a:ext>
            </a:extLst>
          </p:cNvPr>
          <p:cNvSpPr txBox="1"/>
          <p:nvPr/>
        </p:nvSpPr>
        <p:spPr>
          <a:xfrm>
            <a:off x="1453953" y="3533693"/>
            <a:ext cx="1676797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25mcg(</a:t>
            </a:r>
            <a:r>
              <a:rPr lang="en-AU" sz="1050" b="1" dirty="0">
                <a:latin typeface="Century Gothic" panose="020B0502020202020204" pitchFamily="34" charset="0"/>
              </a:rPr>
              <a:t>1000IU</a:t>
            </a:r>
            <a:r>
              <a:rPr lang="en-AU" sz="1050" dirty="0">
                <a:latin typeface="Century Gothic" panose="020B0502020202020204" pitchFamily="34" charset="0"/>
              </a:rPr>
              <a:t>)/0.2mL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B21360-C275-4307-A2A0-722A8A0A3235}"/>
              </a:ext>
            </a:extLst>
          </p:cNvPr>
          <p:cNvSpPr txBox="1"/>
          <p:nvPr/>
        </p:nvSpPr>
        <p:spPr>
          <a:xfrm>
            <a:off x="1525332" y="4162053"/>
            <a:ext cx="1534038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$13.50-19.95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8DBEBF-00C1-41DF-8235-F9F779529026}"/>
              </a:ext>
            </a:extLst>
          </p:cNvPr>
          <p:cNvSpPr txBox="1"/>
          <p:nvPr/>
        </p:nvSpPr>
        <p:spPr>
          <a:xfrm>
            <a:off x="1525334" y="4485847"/>
            <a:ext cx="1534034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3c per 400IU</a:t>
            </a: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6-8c per 1000IU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0092697-885B-4C1D-B8E3-8A1AAEE6F897}"/>
              </a:ext>
            </a:extLst>
          </p:cNvPr>
          <p:cNvSpPr txBox="1"/>
          <p:nvPr/>
        </p:nvSpPr>
        <p:spPr>
          <a:xfrm>
            <a:off x="136031" y="4209344"/>
            <a:ext cx="121039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r>
              <a:rPr lang="en-AU" sz="1050" b="1" baseline="30000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59BDC0-F280-4C39-9B39-A644E920D396}"/>
              </a:ext>
            </a:extLst>
          </p:cNvPr>
          <p:cNvSpPr txBox="1"/>
          <p:nvPr/>
        </p:nvSpPr>
        <p:spPr>
          <a:xfrm>
            <a:off x="136031" y="4485847"/>
            <a:ext cx="1367906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400IU Cost per dose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D90A62B-322A-43D8-9528-8F419F3A1965}"/>
              </a:ext>
            </a:extLst>
          </p:cNvPr>
          <p:cNvSpPr txBox="1"/>
          <p:nvPr/>
        </p:nvSpPr>
        <p:spPr>
          <a:xfrm>
            <a:off x="136031" y="3533693"/>
            <a:ext cx="1483318" cy="661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(number of doses as per  manufacturer)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4613A75-B77F-47C3-8564-837F0F7F58CA}"/>
              </a:ext>
            </a:extLst>
          </p:cNvPr>
          <p:cNvSpPr txBox="1"/>
          <p:nvPr/>
        </p:nvSpPr>
        <p:spPr>
          <a:xfrm>
            <a:off x="2984418" y="7303433"/>
            <a:ext cx="155402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5mcg(</a:t>
            </a:r>
            <a:r>
              <a:rPr lang="en-AU" sz="1050" b="1" dirty="0">
                <a:latin typeface="Century Gothic" panose="020B0502020202020204" pitchFamily="34" charset="0"/>
              </a:rPr>
              <a:t>200IU</a:t>
            </a:r>
            <a:r>
              <a:rPr lang="en-AU" sz="1050" dirty="0">
                <a:latin typeface="Century Gothic" panose="020B0502020202020204" pitchFamily="34" charset="0"/>
              </a:rPr>
              <a:t>)/0.5mL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C077A4-9296-492D-BB8C-01E137D2D37D}"/>
              </a:ext>
            </a:extLst>
          </p:cNvPr>
          <p:cNvSpPr txBox="1"/>
          <p:nvPr/>
        </p:nvSpPr>
        <p:spPr>
          <a:xfrm>
            <a:off x="3184529" y="7923003"/>
            <a:ext cx="115379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$9.99 – 14.99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07DD81-309E-412C-8EE6-124A047ABDEE}"/>
              </a:ext>
            </a:extLst>
          </p:cNvPr>
          <p:cNvSpPr txBox="1"/>
          <p:nvPr/>
        </p:nvSpPr>
        <p:spPr>
          <a:xfrm>
            <a:off x="2938268" y="8255985"/>
            <a:ext cx="1646321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50-75c per 400IU</a:t>
            </a: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25-37c per 200IU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12585A7-8E5C-4AAB-AD6B-E8D86F3B49E8}"/>
              </a:ext>
            </a:extLst>
          </p:cNvPr>
          <p:cNvSpPr txBox="1"/>
          <p:nvPr/>
        </p:nvSpPr>
        <p:spPr>
          <a:xfrm>
            <a:off x="4388711" y="3810951"/>
            <a:ext cx="175466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50mL, 100 doses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13B08B6-54D4-4AD6-AE78-C838455AD5F7}"/>
              </a:ext>
            </a:extLst>
          </p:cNvPr>
          <p:cNvSpPr txBox="1"/>
          <p:nvPr/>
        </p:nvSpPr>
        <p:spPr>
          <a:xfrm>
            <a:off x="7778762" y="3810951"/>
            <a:ext cx="155421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2.4mL, 80 doses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3A63F12-E94D-4A23-988B-30C28A9136E2}"/>
              </a:ext>
            </a:extLst>
          </p:cNvPr>
          <p:cNvSpPr txBox="1"/>
          <p:nvPr/>
        </p:nvSpPr>
        <p:spPr>
          <a:xfrm>
            <a:off x="2965397" y="3810951"/>
            <a:ext cx="159206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15mL, 187 doses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27E84A0-F38A-41D1-B3F8-10754FF6A3D2}"/>
              </a:ext>
            </a:extLst>
          </p:cNvPr>
          <p:cNvSpPr txBox="1"/>
          <p:nvPr/>
        </p:nvSpPr>
        <p:spPr>
          <a:xfrm>
            <a:off x="1525332" y="3810951"/>
            <a:ext cx="1534038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50mL, 250 doses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E016B95-D165-4B00-9E21-5033000FEB10}"/>
              </a:ext>
            </a:extLst>
          </p:cNvPr>
          <p:cNvSpPr txBox="1"/>
          <p:nvPr/>
        </p:nvSpPr>
        <p:spPr>
          <a:xfrm>
            <a:off x="2971644" y="7594511"/>
            <a:ext cx="157956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20mL, 40 doses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7FCDA47-188C-4B58-B913-3F3FEEADCD5D}"/>
              </a:ext>
            </a:extLst>
          </p:cNvPr>
          <p:cNvSpPr txBox="1"/>
          <p:nvPr/>
        </p:nvSpPr>
        <p:spPr>
          <a:xfrm>
            <a:off x="3709060" y="11590662"/>
            <a:ext cx="12885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200mL, 40 doses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B040BC-2E17-45F1-B3CF-03405438DC32}"/>
              </a:ext>
            </a:extLst>
          </p:cNvPr>
          <p:cNvSpPr txBox="1"/>
          <p:nvPr/>
        </p:nvSpPr>
        <p:spPr>
          <a:xfrm>
            <a:off x="5239070" y="11590662"/>
            <a:ext cx="131990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30mL, 60 doses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72DCBB8-E1C8-4557-91E0-645C250F18B9}"/>
              </a:ext>
            </a:extLst>
          </p:cNvPr>
          <p:cNvSpPr txBox="1"/>
          <p:nvPr/>
        </p:nvSpPr>
        <p:spPr>
          <a:xfrm>
            <a:off x="2192697" y="11590662"/>
            <a:ext cx="130976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30mL, 50 doses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21C748C-1DC5-4BC4-89A9-F61E803448FC}"/>
              </a:ext>
            </a:extLst>
          </p:cNvPr>
          <p:cNvSpPr txBox="1"/>
          <p:nvPr/>
        </p:nvSpPr>
        <p:spPr>
          <a:xfrm>
            <a:off x="204233" y="252342"/>
            <a:ext cx="9004375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Century Gothic" panose="020B0502020202020204" pitchFamily="34" charset="0"/>
              </a:rPr>
              <a:t>Vitamin D photo board</a:t>
            </a:r>
          </a:p>
          <a:p>
            <a:pPr algn="ctr"/>
            <a:r>
              <a:rPr lang="en-AU" sz="2400" b="1" dirty="0">
                <a:latin typeface="Century Gothic" panose="020B0502020202020204" pitchFamily="34" charset="0"/>
              </a:rPr>
              <a:t>LIQUID AND DROPS </a:t>
            </a:r>
            <a:endParaRPr lang="en-AU" sz="1600" b="1" dirty="0">
              <a:latin typeface="Century Gothic" panose="020B0502020202020204" pitchFamily="34" charset="0"/>
            </a:endParaRPr>
          </a:p>
        </p:txBody>
      </p:sp>
      <p:pic>
        <p:nvPicPr>
          <p:cNvPr id="36" name="Picture 35" descr="A picture containing food&#10;&#10;Description automatically generated">
            <a:extLst>
              <a:ext uri="{FF2B5EF4-FFF2-40B4-BE49-F238E27FC236}">
                <a16:creationId xmlns:a16="http://schemas.microsoft.com/office/drawing/2014/main" id="{44B1094B-A78B-4F7F-9807-4ACF07DA45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80" y="5111158"/>
            <a:ext cx="877143" cy="2087112"/>
          </a:xfrm>
          <a:prstGeom prst="rect">
            <a:avLst/>
          </a:prstGeom>
        </p:spPr>
      </p:pic>
      <p:sp>
        <p:nvSpPr>
          <p:cNvPr id="137" name="TextBox 136">
            <a:extLst>
              <a:ext uri="{FF2B5EF4-FFF2-40B4-BE49-F238E27FC236}">
                <a16:creationId xmlns:a16="http://schemas.microsoft.com/office/drawing/2014/main" id="{56336F2E-2471-4998-BDEE-04E76BBC67F6}"/>
              </a:ext>
            </a:extLst>
          </p:cNvPr>
          <p:cNvSpPr txBox="1"/>
          <p:nvPr/>
        </p:nvSpPr>
        <p:spPr>
          <a:xfrm>
            <a:off x="1486527" y="7303433"/>
            <a:ext cx="1611648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10mcg(</a:t>
            </a:r>
            <a:r>
              <a:rPr lang="en-AU" sz="1050" b="1" dirty="0">
                <a:latin typeface="Century Gothic" panose="020B0502020202020204" pitchFamily="34" charset="0"/>
              </a:rPr>
              <a:t>400IU</a:t>
            </a:r>
            <a:r>
              <a:rPr lang="en-AU" sz="1050" dirty="0">
                <a:latin typeface="Century Gothic" panose="020B0502020202020204" pitchFamily="34" charset="0"/>
              </a:rPr>
              <a:t>)/0.1mL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A74C7484-AA2B-4421-B47C-255222C0E9FD}"/>
              </a:ext>
            </a:extLst>
          </p:cNvPr>
          <p:cNvSpPr txBox="1"/>
          <p:nvPr/>
        </p:nvSpPr>
        <p:spPr>
          <a:xfrm>
            <a:off x="1618364" y="7923003"/>
            <a:ext cx="13479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$20.40-$28.94</a:t>
            </a:r>
            <a:endParaRPr lang="en-AU" sz="1050" b="1" dirty="0">
              <a:latin typeface="Century Gothic" panose="020B0502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16774DD-2CFD-4A18-8ED9-A7C2D27E35AF}"/>
              </a:ext>
            </a:extLst>
          </p:cNvPr>
          <p:cNvSpPr txBox="1"/>
          <p:nvPr/>
        </p:nvSpPr>
        <p:spPr>
          <a:xfrm>
            <a:off x="1541621" y="8255985"/>
            <a:ext cx="15014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20-29c per 400IU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975224B-826F-4551-8A21-31BF46EBFA5C}"/>
              </a:ext>
            </a:extLst>
          </p:cNvPr>
          <p:cNvSpPr txBox="1"/>
          <p:nvPr/>
        </p:nvSpPr>
        <p:spPr>
          <a:xfrm>
            <a:off x="125832" y="7923003"/>
            <a:ext cx="121039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r>
              <a:rPr lang="en-AU" sz="1050" b="1" baseline="30000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EF5E64F-EE4B-47C9-8ED0-7DD712AFD508}"/>
              </a:ext>
            </a:extLst>
          </p:cNvPr>
          <p:cNvSpPr txBox="1"/>
          <p:nvPr/>
        </p:nvSpPr>
        <p:spPr>
          <a:xfrm>
            <a:off x="118819" y="8255985"/>
            <a:ext cx="1367906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400IU Cost per dose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6742CA4-0C61-4A75-8B47-144584C0A548}"/>
              </a:ext>
            </a:extLst>
          </p:cNvPr>
          <p:cNvSpPr txBox="1"/>
          <p:nvPr/>
        </p:nvSpPr>
        <p:spPr>
          <a:xfrm>
            <a:off x="125832" y="7303433"/>
            <a:ext cx="1483318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(as per manufacturer)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61F6503-14DF-4AB4-99D5-EA814D5BDF65}"/>
              </a:ext>
            </a:extLst>
          </p:cNvPr>
          <p:cNvSpPr txBox="1"/>
          <p:nvPr/>
        </p:nvSpPr>
        <p:spPr>
          <a:xfrm>
            <a:off x="6071204" y="3533693"/>
            <a:ext cx="1646321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25mcg(</a:t>
            </a:r>
            <a:r>
              <a:rPr lang="en-AU" sz="1050" b="1" dirty="0">
                <a:latin typeface="Century Gothic" panose="020B0502020202020204" pitchFamily="34" charset="0"/>
              </a:rPr>
              <a:t>1000IU</a:t>
            </a:r>
            <a:r>
              <a:rPr lang="en-AU" sz="1050" dirty="0">
                <a:latin typeface="Century Gothic" panose="020B0502020202020204" pitchFamily="34" charset="0"/>
              </a:rPr>
              <a:t>)/0.5mL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E1DD12E-7F3C-472B-B508-834B7A43EBAB}"/>
              </a:ext>
            </a:extLst>
          </p:cNvPr>
          <p:cNvSpPr txBox="1"/>
          <p:nvPr/>
        </p:nvSpPr>
        <p:spPr>
          <a:xfrm>
            <a:off x="6317465" y="4162053"/>
            <a:ext cx="115379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$17.99 – 29.95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A706D20-F2C0-4788-894F-2A8701F96DCB}"/>
              </a:ext>
            </a:extLst>
          </p:cNvPr>
          <p:cNvSpPr txBox="1"/>
          <p:nvPr/>
        </p:nvSpPr>
        <p:spPr>
          <a:xfrm>
            <a:off x="6104584" y="4485847"/>
            <a:ext cx="1579561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8-12c per 400IU</a:t>
            </a: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18-30c per 1000IU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1D28455-63A7-42FB-9DEB-20590D8535D2}"/>
              </a:ext>
            </a:extLst>
          </p:cNvPr>
          <p:cNvSpPr txBox="1"/>
          <p:nvPr/>
        </p:nvSpPr>
        <p:spPr>
          <a:xfrm>
            <a:off x="1496320" y="7594511"/>
            <a:ext cx="159206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10mL, 100 doses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18B53C6C-9B2A-4BBB-A1A5-EFCC0D0E1EE5}"/>
              </a:ext>
            </a:extLst>
          </p:cNvPr>
          <p:cNvSpPr txBox="1"/>
          <p:nvPr/>
        </p:nvSpPr>
        <p:spPr>
          <a:xfrm>
            <a:off x="6104580" y="3810951"/>
            <a:ext cx="157956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50mL, 100 doses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50CE2A-B0B3-4F08-B1AF-8174C58AB7E5}"/>
              </a:ext>
            </a:extLst>
          </p:cNvPr>
          <p:cNvSpPr/>
          <p:nvPr/>
        </p:nvSpPr>
        <p:spPr>
          <a:xfrm>
            <a:off x="5978997" y="6135162"/>
            <a:ext cx="2748431" cy="156966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AU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#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Price estimates based on prices documented by three pharmacy brands: Chemist Warehouse, Priceline and Terry White Chemists. </a:t>
            </a:r>
          </a:p>
          <a:p>
            <a:pPr algn="ctr"/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Current - April 2026</a:t>
            </a:r>
          </a:p>
          <a:p>
            <a:pPr algn="ctr"/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AU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p/h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refers to online pricing inclusive of postage and handling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976E35-F193-4EC1-AB55-3D68777FB5F6}"/>
              </a:ext>
            </a:extLst>
          </p:cNvPr>
          <p:cNvSpPr txBox="1"/>
          <p:nvPr/>
        </p:nvSpPr>
        <p:spPr>
          <a:xfrm>
            <a:off x="8331533" y="12399030"/>
            <a:ext cx="11008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Page 1 of 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B829163-D5CD-8348-A030-993E3A15C422}"/>
              </a:ext>
            </a:extLst>
          </p:cNvPr>
          <p:cNvSpPr txBox="1"/>
          <p:nvPr/>
        </p:nvSpPr>
        <p:spPr>
          <a:xfrm>
            <a:off x="132553" y="12217795"/>
            <a:ext cx="1367906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400IU Cost per dose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03A013F-27B8-BE49-A3A1-5D8ED643BC3C}"/>
              </a:ext>
            </a:extLst>
          </p:cNvPr>
          <p:cNvSpPr txBox="1"/>
          <p:nvPr/>
        </p:nvSpPr>
        <p:spPr>
          <a:xfrm>
            <a:off x="3563542" y="12217795"/>
            <a:ext cx="1579561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60c-$1.20 per 400IU</a:t>
            </a: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30-60c per 200IU</a:t>
            </a:r>
          </a:p>
          <a:p>
            <a:pPr algn="ctr"/>
            <a:endParaRPr lang="en-AU" sz="105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0122FB9-06E8-3845-B323-E29307DBC9AB}"/>
              </a:ext>
            </a:extLst>
          </p:cNvPr>
          <p:cNvSpPr txBox="1"/>
          <p:nvPr/>
        </p:nvSpPr>
        <p:spPr>
          <a:xfrm>
            <a:off x="5109242" y="12217795"/>
            <a:ext cx="1579561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38-76c per 400IU</a:t>
            </a:r>
            <a:endParaRPr lang="en-AU" sz="1050" dirty="0">
              <a:latin typeface="Century Gothic" panose="020B0502020202020204" pitchFamily="34" charset="0"/>
            </a:endParaRP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19-38c per 200IU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16CCF08-3695-AC4C-A13B-3F411C1F072B}"/>
              </a:ext>
            </a:extLst>
          </p:cNvPr>
          <p:cNvSpPr txBox="1"/>
          <p:nvPr/>
        </p:nvSpPr>
        <p:spPr>
          <a:xfrm>
            <a:off x="2057798" y="12217795"/>
            <a:ext cx="1579561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40c per 400IU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5E41AD-6BA3-5143-9C36-784EA4D386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516" y="1442808"/>
            <a:ext cx="917697" cy="20673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35FA0B-3F83-A247-AC08-6AB2001AEF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857" y="9285173"/>
            <a:ext cx="717594" cy="17114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8FA5E3-E6C7-74E9-C007-35806C80F179}"/>
              </a:ext>
            </a:extLst>
          </p:cNvPr>
          <p:cNvSpPr txBox="1"/>
          <p:nvPr/>
        </p:nvSpPr>
        <p:spPr>
          <a:xfrm>
            <a:off x="6520475" y="11095454"/>
            <a:ext cx="1818358" cy="5001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5mcg(</a:t>
            </a:r>
            <a:r>
              <a:rPr lang="en-AU" sz="1050" b="1" dirty="0">
                <a:latin typeface="Century Gothic" panose="020B0502020202020204" pitchFamily="34" charset="0"/>
              </a:rPr>
              <a:t>200IU</a:t>
            </a:r>
            <a:r>
              <a:rPr lang="en-AU" sz="1050" dirty="0">
                <a:latin typeface="Century Gothic" panose="020B0502020202020204" pitchFamily="34" charset="0"/>
              </a:rPr>
              <a:t>)/10mL</a:t>
            </a:r>
          </a:p>
          <a:p>
            <a:pPr algn="ctr"/>
            <a:r>
              <a:rPr lang="en-AU" sz="800" dirty="0">
                <a:latin typeface="Century Gothic" panose="020B0502020202020204" pitchFamily="34" charset="0"/>
              </a:rPr>
              <a:t>Vit A, B1, B2, B3, B5, B6, B12, C, Biotin, K, Iron, Ca, Zinc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331673-0D1D-67F2-2757-357147E31A9B}"/>
              </a:ext>
            </a:extLst>
          </p:cNvPr>
          <p:cNvSpPr txBox="1"/>
          <p:nvPr/>
        </p:nvSpPr>
        <p:spPr>
          <a:xfrm>
            <a:off x="6769702" y="11590662"/>
            <a:ext cx="131990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200mL, 20 doses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97D60A-13B7-638C-F278-E237792C3CE9}"/>
              </a:ext>
            </a:extLst>
          </p:cNvPr>
          <p:cNvSpPr txBox="1"/>
          <p:nvPr/>
        </p:nvSpPr>
        <p:spPr>
          <a:xfrm>
            <a:off x="6793083" y="11844578"/>
            <a:ext cx="127314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$13.99-27.99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A86EB2-B60F-99CC-A461-64277743C1CD}"/>
              </a:ext>
            </a:extLst>
          </p:cNvPr>
          <p:cNvSpPr txBox="1"/>
          <p:nvPr/>
        </p:nvSpPr>
        <p:spPr>
          <a:xfrm>
            <a:off x="6639874" y="12217795"/>
            <a:ext cx="1579561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$1.40-1.80 per 400IU</a:t>
            </a:r>
            <a:endParaRPr lang="en-AU" sz="1050" dirty="0">
              <a:latin typeface="Century Gothic" panose="020B0502020202020204" pitchFamily="34" charset="0"/>
            </a:endParaRPr>
          </a:p>
          <a:p>
            <a:pPr algn="ctr"/>
            <a:r>
              <a:rPr lang="en-AU" sz="1050" dirty="0">
                <a:latin typeface="Century Gothic" panose="020B0502020202020204" pitchFamily="34" charset="0"/>
              </a:rPr>
              <a:t>70-90c per 200IU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C4F6BDF-5461-BF1B-F2F3-622C0AAAAB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521" y="9281077"/>
            <a:ext cx="753003" cy="17155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77CF909-E4A6-4412-D0F0-0225449F9D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490" y="9410707"/>
            <a:ext cx="966177" cy="158588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1F84B87-6267-E83A-3F4E-077B9AFB43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094" y="9281077"/>
            <a:ext cx="764456" cy="171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56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6BFB9D74-ED6A-4865-8ED7-4EBB3DAD3FE6}"/>
              </a:ext>
            </a:extLst>
          </p:cNvPr>
          <p:cNvSpPr txBox="1"/>
          <p:nvPr/>
        </p:nvSpPr>
        <p:spPr>
          <a:xfrm>
            <a:off x="143781" y="4349628"/>
            <a:ext cx="1124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r>
              <a:rPr lang="en-AU" sz="1050" b="1" baseline="30000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848BF11-07FE-41E8-A2E7-44BE711CCD40}"/>
              </a:ext>
            </a:extLst>
          </p:cNvPr>
          <p:cNvSpPr txBox="1"/>
          <p:nvPr/>
        </p:nvSpPr>
        <p:spPr>
          <a:xfrm>
            <a:off x="143781" y="4570800"/>
            <a:ext cx="133836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1000 IU</a:t>
            </a:r>
            <a:endParaRPr lang="en-AU" sz="9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D6570FB-FD21-46BC-A9E2-3A90FEFF953F}"/>
              </a:ext>
            </a:extLst>
          </p:cNvPr>
          <p:cNvSpPr txBox="1"/>
          <p:nvPr/>
        </p:nvSpPr>
        <p:spPr>
          <a:xfrm>
            <a:off x="143781" y="3771545"/>
            <a:ext cx="138392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(as per manufacturer)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BC28C10-3549-4436-BF49-E23B8E3F39A2}"/>
              </a:ext>
            </a:extLst>
          </p:cNvPr>
          <p:cNvSpPr txBox="1"/>
          <p:nvPr/>
        </p:nvSpPr>
        <p:spPr>
          <a:xfrm>
            <a:off x="1612229" y="704923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300 capsules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D65538D-77EB-4EC3-9AAD-156AF1A54970}"/>
              </a:ext>
            </a:extLst>
          </p:cNvPr>
          <p:cNvSpPr txBox="1"/>
          <p:nvPr/>
        </p:nvSpPr>
        <p:spPr>
          <a:xfrm>
            <a:off x="1709975" y="758336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$29.99-34.99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37B0D01-5133-4A74-AD3C-22690124D17D}"/>
              </a:ext>
            </a:extLst>
          </p:cNvPr>
          <p:cNvSpPr txBox="1"/>
          <p:nvPr/>
        </p:nvSpPr>
        <p:spPr>
          <a:xfrm>
            <a:off x="1709976" y="783926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10-11c</a:t>
            </a:r>
          </a:p>
        </p:txBody>
      </p:sp>
      <p:pic>
        <p:nvPicPr>
          <p:cNvPr id="87" name="Picture 86" descr="A picture containing toiletry, lotion&#10;&#10;Description automatically generated">
            <a:extLst>
              <a:ext uri="{FF2B5EF4-FFF2-40B4-BE49-F238E27FC236}">
                <a16:creationId xmlns:a16="http://schemas.microsoft.com/office/drawing/2014/main" id="{69188840-9A06-4AED-B81E-FB6BB4A68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482" y="5212259"/>
            <a:ext cx="894062" cy="1771332"/>
          </a:xfrm>
          <a:prstGeom prst="rect">
            <a:avLst/>
          </a:prstGeom>
          <a:ln>
            <a:noFill/>
          </a:ln>
        </p:spPr>
      </p:pic>
      <p:pic>
        <p:nvPicPr>
          <p:cNvPr id="65" name="Picture 64" descr="A picture containing sitting, lotion, computer&#10;&#10;Description automatically generated">
            <a:extLst>
              <a:ext uri="{FF2B5EF4-FFF2-40B4-BE49-F238E27FC236}">
                <a16:creationId xmlns:a16="http://schemas.microsoft.com/office/drawing/2014/main" id="{71835C70-548C-4FAE-8D40-625032025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098" y="1956391"/>
            <a:ext cx="1083652" cy="1754816"/>
          </a:xfrm>
          <a:prstGeom prst="rect">
            <a:avLst/>
          </a:prstGeom>
          <a:ln>
            <a:noFill/>
          </a:ln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31349446-10B9-4627-AD16-BDE8E28B9092}"/>
              </a:ext>
            </a:extLst>
          </p:cNvPr>
          <p:cNvSpPr txBox="1"/>
          <p:nvPr/>
        </p:nvSpPr>
        <p:spPr>
          <a:xfrm>
            <a:off x="7979640" y="3771545"/>
            <a:ext cx="1208569" cy="4125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250 tablets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0EFA2EB-1550-4F58-B341-4F7F871E7C99}"/>
              </a:ext>
            </a:extLst>
          </p:cNvPr>
          <p:cNvSpPr txBox="1"/>
          <p:nvPr/>
        </p:nvSpPr>
        <p:spPr>
          <a:xfrm>
            <a:off x="8077386" y="4324997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$13.97-27.95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D964D99-E9B6-419A-B1AD-FFBD1D226A48}"/>
              </a:ext>
            </a:extLst>
          </p:cNvPr>
          <p:cNvSpPr txBox="1"/>
          <p:nvPr/>
        </p:nvSpPr>
        <p:spPr>
          <a:xfrm>
            <a:off x="8077387" y="457080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6-11c</a:t>
            </a:r>
          </a:p>
        </p:txBody>
      </p:sp>
      <p:pic>
        <p:nvPicPr>
          <p:cNvPr id="67" name="Picture 66" descr="A picture containing food, lotion, bottle&#10;&#10;Description automatically generated">
            <a:extLst>
              <a:ext uri="{FF2B5EF4-FFF2-40B4-BE49-F238E27FC236}">
                <a16:creationId xmlns:a16="http://schemas.microsoft.com/office/drawing/2014/main" id="{2E21971A-E445-47AA-94A2-E150D3FFC6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968"/>
          <a:stretch>
            <a:fillRect/>
          </a:stretch>
        </p:blipFill>
        <p:spPr>
          <a:xfrm>
            <a:off x="5640792" y="1954061"/>
            <a:ext cx="941540" cy="1757146"/>
          </a:xfrm>
          <a:prstGeom prst="rect">
            <a:avLst/>
          </a:prstGeom>
          <a:ln>
            <a:noFill/>
          </a:ln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11AF5DE8-93CF-49A2-A8C4-5B84192DD2F1}"/>
              </a:ext>
            </a:extLst>
          </p:cNvPr>
          <p:cNvSpPr txBox="1"/>
          <p:nvPr/>
        </p:nvSpPr>
        <p:spPr>
          <a:xfrm>
            <a:off x="5507278" y="377154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300 capsules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8C2DCF9-B7FF-4D6C-8ACF-C2BE6C75A23A}"/>
              </a:ext>
            </a:extLst>
          </p:cNvPr>
          <p:cNvSpPr txBox="1"/>
          <p:nvPr/>
        </p:nvSpPr>
        <p:spPr>
          <a:xfrm>
            <a:off x="5605024" y="4324997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$18.99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3377D0C-3A08-49D4-A3BB-8F7B28EE827B}"/>
              </a:ext>
            </a:extLst>
          </p:cNvPr>
          <p:cNvSpPr txBox="1"/>
          <p:nvPr/>
        </p:nvSpPr>
        <p:spPr>
          <a:xfrm>
            <a:off x="5605025" y="457080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7c</a:t>
            </a:r>
          </a:p>
        </p:txBody>
      </p:sp>
      <p:pic>
        <p:nvPicPr>
          <p:cNvPr id="69" name="Picture 68" descr="A close up of food&#10;&#10;Description automatically generated">
            <a:extLst>
              <a:ext uri="{FF2B5EF4-FFF2-40B4-BE49-F238E27FC236}">
                <a16:creationId xmlns:a16="http://schemas.microsoft.com/office/drawing/2014/main" id="{5B750D0A-6BAB-4026-A2FE-E988E41896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377" y="5615245"/>
            <a:ext cx="1138830" cy="1368346"/>
          </a:xfrm>
          <a:prstGeom prst="rect">
            <a:avLst/>
          </a:prstGeom>
          <a:ln>
            <a:noFill/>
          </a:ln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481C71D7-B186-41AF-AD85-7CAB2FEAEA99}"/>
              </a:ext>
            </a:extLst>
          </p:cNvPr>
          <p:cNvSpPr txBox="1"/>
          <p:nvPr/>
        </p:nvSpPr>
        <p:spPr>
          <a:xfrm>
            <a:off x="6691508" y="704923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200 capsules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DF458F4-733D-451B-9429-2C992BCE0CD9}"/>
              </a:ext>
            </a:extLst>
          </p:cNvPr>
          <p:cNvSpPr txBox="1"/>
          <p:nvPr/>
        </p:nvSpPr>
        <p:spPr>
          <a:xfrm>
            <a:off x="6690641" y="758336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$22.99-37.49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FA9A214-E389-4F74-A363-6962E78AD359}"/>
              </a:ext>
            </a:extLst>
          </p:cNvPr>
          <p:cNvSpPr txBox="1"/>
          <p:nvPr/>
        </p:nvSpPr>
        <p:spPr>
          <a:xfrm>
            <a:off x="6789255" y="783926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11-18c</a:t>
            </a:r>
          </a:p>
        </p:txBody>
      </p:sp>
      <p:pic>
        <p:nvPicPr>
          <p:cNvPr id="71" name="Picture 70" descr="A picture containing pink&#10;&#10;Description automatically generated">
            <a:extLst>
              <a:ext uri="{FF2B5EF4-FFF2-40B4-BE49-F238E27FC236}">
                <a16:creationId xmlns:a16="http://schemas.microsoft.com/office/drawing/2014/main" id="{58990CCD-6893-4BC7-A08B-3D40BF5CF7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287"/>
          <a:stretch/>
        </p:blipFill>
        <p:spPr>
          <a:xfrm>
            <a:off x="2781257" y="1944255"/>
            <a:ext cx="1090362" cy="1766952"/>
          </a:xfrm>
          <a:prstGeom prst="rect">
            <a:avLst/>
          </a:prstGeom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78DB1079-2EF5-4877-9EF9-85334AC62D83}"/>
              </a:ext>
            </a:extLst>
          </p:cNvPr>
          <p:cNvSpPr txBox="1"/>
          <p:nvPr/>
        </p:nvSpPr>
        <p:spPr>
          <a:xfrm>
            <a:off x="2722154" y="377154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500 capsules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C080396C-9543-45F7-91A5-C0EE15BD2F13}"/>
              </a:ext>
            </a:extLst>
          </p:cNvPr>
          <p:cNvSpPr txBox="1"/>
          <p:nvPr/>
        </p:nvSpPr>
        <p:spPr>
          <a:xfrm>
            <a:off x="2819900" y="4324997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$25.49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23B25BD8-0379-47AD-A19C-28AEFC5539ED}"/>
              </a:ext>
            </a:extLst>
          </p:cNvPr>
          <p:cNvSpPr txBox="1"/>
          <p:nvPr/>
        </p:nvSpPr>
        <p:spPr>
          <a:xfrm>
            <a:off x="2819901" y="457080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5c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2C3FA17-CF7B-42A1-B74E-CBA8B77B09C3}"/>
              </a:ext>
            </a:extLst>
          </p:cNvPr>
          <p:cNvSpPr txBox="1"/>
          <p:nvPr/>
        </p:nvSpPr>
        <p:spPr>
          <a:xfrm>
            <a:off x="4159307" y="377154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500 capsules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21B5875-3DD4-4E89-8C91-F2D3972F4077}"/>
              </a:ext>
            </a:extLst>
          </p:cNvPr>
          <p:cNvSpPr txBox="1"/>
          <p:nvPr/>
        </p:nvSpPr>
        <p:spPr>
          <a:xfrm>
            <a:off x="4257053" y="4324997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$24.99-28.99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6013FE0-3899-411A-905D-B78DE25D4003}"/>
              </a:ext>
            </a:extLst>
          </p:cNvPr>
          <p:cNvSpPr txBox="1"/>
          <p:nvPr/>
        </p:nvSpPr>
        <p:spPr>
          <a:xfrm>
            <a:off x="4257054" y="457080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5-6c</a:t>
            </a:r>
          </a:p>
        </p:txBody>
      </p:sp>
      <p:pic>
        <p:nvPicPr>
          <p:cNvPr id="119" name="Picture 118" descr="A picture containing food&#10;&#10;Description automatically generated">
            <a:extLst>
              <a:ext uri="{FF2B5EF4-FFF2-40B4-BE49-F238E27FC236}">
                <a16:creationId xmlns:a16="http://schemas.microsoft.com/office/drawing/2014/main" id="{3919C751-1AFD-484F-9A99-B6CB3B4A74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8331" y="2372809"/>
            <a:ext cx="1270520" cy="1338398"/>
          </a:xfrm>
          <a:prstGeom prst="rect">
            <a:avLst/>
          </a:prstGeom>
          <a:ln>
            <a:noFill/>
          </a:ln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487F9A73-FF90-4321-87AA-346031DF3BC9}"/>
              </a:ext>
            </a:extLst>
          </p:cNvPr>
          <p:cNvSpPr txBox="1"/>
          <p:nvPr/>
        </p:nvSpPr>
        <p:spPr>
          <a:xfrm>
            <a:off x="237635" y="252342"/>
            <a:ext cx="8935049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Century Gothic" panose="020B0502020202020204" pitchFamily="34" charset="0"/>
              </a:rPr>
              <a:t>Vitamin D photo board</a:t>
            </a:r>
          </a:p>
          <a:p>
            <a:pPr algn="ctr"/>
            <a:r>
              <a:rPr lang="en-AU" sz="2400" b="1" dirty="0">
                <a:latin typeface="Century Gothic" panose="020B0502020202020204" pitchFamily="34" charset="0"/>
              </a:rPr>
              <a:t>VITAMIN D ONLY TABLETS/CAPSULES</a:t>
            </a:r>
            <a:endParaRPr lang="en-AU" sz="1600" b="1" dirty="0">
              <a:latin typeface="Century Gothic" panose="020B0502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11D28C6-53FB-4C53-815D-08AD4F6C2866}"/>
              </a:ext>
            </a:extLst>
          </p:cNvPr>
          <p:cNvSpPr txBox="1"/>
          <p:nvPr/>
        </p:nvSpPr>
        <p:spPr>
          <a:xfrm>
            <a:off x="143781" y="7583363"/>
            <a:ext cx="1124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r>
              <a:rPr lang="en-AU" sz="1050" b="1" baseline="30000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CBADBCD-7E04-4E2C-890A-607DBA368A4F}"/>
              </a:ext>
            </a:extLst>
          </p:cNvPr>
          <p:cNvSpPr txBox="1"/>
          <p:nvPr/>
        </p:nvSpPr>
        <p:spPr>
          <a:xfrm>
            <a:off x="143780" y="7839260"/>
            <a:ext cx="137924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1000 IU</a:t>
            </a:r>
            <a:endParaRPr lang="en-AU" sz="9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41515ED-2360-497B-AAD8-A8D21847E573}"/>
              </a:ext>
            </a:extLst>
          </p:cNvPr>
          <p:cNvSpPr txBox="1"/>
          <p:nvPr/>
        </p:nvSpPr>
        <p:spPr>
          <a:xfrm>
            <a:off x="143781" y="7074730"/>
            <a:ext cx="138392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(as per manufacturer)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D338590-1012-4543-95BC-6C7CE7FC2638}"/>
              </a:ext>
            </a:extLst>
          </p:cNvPr>
          <p:cNvSpPr txBox="1"/>
          <p:nvPr/>
        </p:nvSpPr>
        <p:spPr>
          <a:xfrm>
            <a:off x="7936022" y="7049235"/>
            <a:ext cx="1208569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90 </a:t>
            </a:r>
            <a:r>
              <a:rPr lang="en-AU" sz="1050" b="1" dirty="0">
                <a:latin typeface="Century Gothic" panose="020B0502020202020204" pitchFamily="34" charset="0"/>
              </a:rPr>
              <a:t>chewable</a:t>
            </a:r>
            <a:r>
              <a:rPr lang="en-AU" sz="1050" dirty="0">
                <a:latin typeface="Century Gothic" panose="020B0502020202020204" pitchFamily="34" charset="0"/>
              </a:rPr>
              <a:t> tablet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7E7F127-6173-4ACF-8CFC-D2CEF45C0CBE}"/>
              </a:ext>
            </a:extLst>
          </p:cNvPr>
          <p:cNvSpPr txBox="1"/>
          <p:nvPr/>
        </p:nvSpPr>
        <p:spPr>
          <a:xfrm>
            <a:off x="7935155" y="758336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$9.99 – 19.99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56164D2-40D8-4717-BCB5-F8B68CBC05B1}"/>
              </a:ext>
            </a:extLst>
          </p:cNvPr>
          <p:cNvSpPr txBox="1"/>
          <p:nvPr/>
        </p:nvSpPr>
        <p:spPr>
          <a:xfrm>
            <a:off x="8033769" y="783926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11-22c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D651FA2-146C-4F7B-AB52-3D5D4AB0BF76}"/>
              </a:ext>
            </a:extLst>
          </p:cNvPr>
          <p:cNvSpPr txBox="1"/>
          <p:nvPr/>
        </p:nvSpPr>
        <p:spPr>
          <a:xfrm>
            <a:off x="4281605" y="704923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270 capsules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50197BF-3365-4B58-A0CF-8B140B13A586}"/>
              </a:ext>
            </a:extLst>
          </p:cNvPr>
          <p:cNvSpPr txBox="1"/>
          <p:nvPr/>
        </p:nvSpPr>
        <p:spPr>
          <a:xfrm>
            <a:off x="4280738" y="758336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$28.99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90FEDC3-3D7C-448C-93EA-64E97EC2D888}"/>
              </a:ext>
            </a:extLst>
          </p:cNvPr>
          <p:cNvSpPr txBox="1"/>
          <p:nvPr/>
        </p:nvSpPr>
        <p:spPr>
          <a:xfrm>
            <a:off x="4379352" y="783926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11c</a:t>
            </a:r>
          </a:p>
        </p:txBody>
      </p:sp>
      <p:pic>
        <p:nvPicPr>
          <p:cNvPr id="179" name="Picture 178" descr="A picture containing food, lotion&#10;&#10;Description automatically generated">
            <a:extLst>
              <a:ext uri="{FF2B5EF4-FFF2-40B4-BE49-F238E27FC236}">
                <a16:creationId xmlns:a16="http://schemas.microsoft.com/office/drawing/2014/main" id="{F493F876-B1EB-47AE-8D26-6EF3413A69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7" r="12864"/>
          <a:stretch>
            <a:fillRect/>
          </a:stretch>
        </p:blipFill>
        <p:spPr>
          <a:xfrm>
            <a:off x="4281605" y="5378771"/>
            <a:ext cx="1208569" cy="1604820"/>
          </a:xfrm>
          <a:prstGeom prst="rect">
            <a:avLst/>
          </a:prstGeom>
        </p:spPr>
      </p:pic>
      <p:sp>
        <p:nvSpPr>
          <p:cNvPr id="157" name="TextBox 156">
            <a:extLst>
              <a:ext uri="{FF2B5EF4-FFF2-40B4-BE49-F238E27FC236}">
                <a16:creationId xmlns:a16="http://schemas.microsoft.com/office/drawing/2014/main" id="{5B0CE407-1413-453D-B841-617343F04B07}"/>
              </a:ext>
            </a:extLst>
          </p:cNvPr>
          <p:cNvSpPr txBox="1"/>
          <p:nvPr/>
        </p:nvSpPr>
        <p:spPr>
          <a:xfrm>
            <a:off x="6778490" y="4324997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$14.00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9B3DFA92-6B07-4E6C-8957-DBEB74812FEA}"/>
              </a:ext>
            </a:extLst>
          </p:cNvPr>
          <p:cNvSpPr txBox="1"/>
          <p:nvPr/>
        </p:nvSpPr>
        <p:spPr>
          <a:xfrm>
            <a:off x="6778491" y="457080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7c</a:t>
            </a:r>
          </a:p>
        </p:txBody>
      </p:sp>
      <p:pic>
        <p:nvPicPr>
          <p:cNvPr id="185" name="Picture 184" descr="A close up of a bottle&#10;&#10;Description automatically generated">
            <a:extLst>
              <a:ext uri="{FF2B5EF4-FFF2-40B4-BE49-F238E27FC236}">
                <a16:creationId xmlns:a16="http://schemas.microsoft.com/office/drawing/2014/main" id="{97735960-258D-4FDE-8A4F-8A7125B4DE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8" r="23743"/>
          <a:stretch/>
        </p:blipFill>
        <p:spPr>
          <a:xfrm>
            <a:off x="6868159" y="2126393"/>
            <a:ext cx="833738" cy="1584814"/>
          </a:xfrm>
          <a:prstGeom prst="rect">
            <a:avLst/>
          </a:prstGeom>
        </p:spPr>
      </p:pic>
      <p:sp>
        <p:nvSpPr>
          <p:cNvPr id="161" name="TextBox 160">
            <a:extLst>
              <a:ext uri="{FF2B5EF4-FFF2-40B4-BE49-F238E27FC236}">
                <a16:creationId xmlns:a16="http://schemas.microsoft.com/office/drawing/2014/main" id="{04C14A5C-D915-4F0C-B41D-9FB194D05F43}"/>
              </a:ext>
            </a:extLst>
          </p:cNvPr>
          <p:cNvSpPr txBox="1"/>
          <p:nvPr/>
        </p:nvSpPr>
        <p:spPr>
          <a:xfrm>
            <a:off x="2933634" y="704923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240 capsules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4ADC37C-C4B5-4119-BF09-3756B158FDFC}"/>
              </a:ext>
            </a:extLst>
          </p:cNvPr>
          <p:cNvSpPr txBox="1"/>
          <p:nvPr/>
        </p:nvSpPr>
        <p:spPr>
          <a:xfrm>
            <a:off x="2932767" y="758336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$27.49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726B0AFB-9619-431F-B888-6CB161FA63E1}"/>
              </a:ext>
            </a:extLst>
          </p:cNvPr>
          <p:cNvSpPr txBox="1"/>
          <p:nvPr/>
        </p:nvSpPr>
        <p:spPr>
          <a:xfrm>
            <a:off x="3031381" y="783926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11c</a:t>
            </a:r>
          </a:p>
        </p:txBody>
      </p:sp>
      <p:pic>
        <p:nvPicPr>
          <p:cNvPr id="187" name="Picture 186" descr="A close up of food&#10;&#10;Description automatically generated">
            <a:extLst>
              <a:ext uri="{FF2B5EF4-FFF2-40B4-BE49-F238E27FC236}">
                <a16:creationId xmlns:a16="http://schemas.microsoft.com/office/drawing/2014/main" id="{C676E7E5-A414-4F97-B1B5-FE6784EDCE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962" y="5319339"/>
            <a:ext cx="1145912" cy="1664252"/>
          </a:xfrm>
          <a:prstGeom prst="rect">
            <a:avLst/>
          </a:prstGeom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91770C37-A194-40CE-B0EE-70BFD6277AA7}"/>
              </a:ext>
            </a:extLst>
          </p:cNvPr>
          <p:cNvSpPr txBox="1"/>
          <p:nvPr/>
        </p:nvSpPr>
        <p:spPr>
          <a:xfrm>
            <a:off x="172892" y="8526738"/>
            <a:ext cx="4734773" cy="338554"/>
          </a:xfrm>
          <a:prstGeom prst="rect">
            <a:avLst/>
          </a:prstGeom>
          <a:solidFill>
            <a:srgbClr val="5B9BD5">
              <a:alpha val="32941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Century Gothic" panose="020B0502020202020204" pitchFamily="34" charset="0"/>
              </a:rPr>
              <a:t>Higher Strength*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DBC4A2EB-A6C4-4CA6-9C76-C5C941E5CFFA}"/>
              </a:ext>
            </a:extLst>
          </p:cNvPr>
          <p:cNvSpPr txBox="1"/>
          <p:nvPr/>
        </p:nvSpPr>
        <p:spPr>
          <a:xfrm>
            <a:off x="143781" y="11151574"/>
            <a:ext cx="1124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r>
              <a:rPr lang="en-AU" sz="1050" b="1" baseline="30000" dirty="0">
                <a:latin typeface="Century Gothic" panose="020B0502020202020204" pitchFamily="34" charset="0"/>
              </a:rPr>
              <a:t>#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BEE1455-601F-445B-9FF6-E438488BBC5F}"/>
              </a:ext>
            </a:extLst>
          </p:cNvPr>
          <p:cNvSpPr txBox="1"/>
          <p:nvPr/>
        </p:nvSpPr>
        <p:spPr>
          <a:xfrm>
            <a:off x="143781" y="11418322"/>
            <a:ext cx="1134068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dose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C2A11C80-7009-4961-B2AD-65750C9011BB}"/>
              </a:ext>
            </a:extLst>
          </p:cNvPr>
          <p:cNvSpPr txBox="1"/>
          <p:nvPr/>
        </p:nvSpPr>
        <p:spPr>
          <a:xfrm>
            <a:off x="143781" y="10607135"/>
            <a:ext cx="138392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(as per manufacturer)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8053AA01-BBF7-4136-904F-74F6A5353536}"/>
              </a:ext>
            </a:extLst>
          </p:cNvPr>
          <p:cNvSpPr txBox="1"/>
          <p:nvPr/>
        </p:nvSpPr>
        <p:spPr>
          <a:xfrm>
            <a:off x="1482143" y="10607135"/>
            <a:ext cx="1401060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175mcg (</a:t>
            </a:r>
            <a:r>
              <a:rPr lang="en-AU" sz="1050" b="1" dirty="0">
                <a:latin typeface="Century Gothic" panose="020B0502020202020204" pitchFamily="34" charset="0"/>
              </a:rPr>
              <a:t>7000IU</a:t>
            </a:r>
            <a:r>
              <a:rPr lang="en-AU" sz="1050" dirty="0">
                <a:latin typeface="Century Gothic" panose="020B0502020202020204" pitchFamily="34" charset="0"/>
              </a:rPr>
              <a:t>) 50 capsules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FB4947D-543A-4A47-8051-99D8804B194B}"/>
              </a:ext>
            </a:extLst>
          </p:cNvPr>
          <p:cNvSpPr txBox="1"/>
          <p:nvPr/>
        </p:nvSpPr>
        <p:spPr>
          <a:xfrm>
            <a:off x="1676135" y="11151574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$29.99</a:t>
            </a:r>
          </a:p>
        </p:txBody>
      </p:sp>
      <p:pic>
        <p:nvPicPr>
          <p:cNvPr id="240" name="Picture 239" descr="A picture containing food&#10;&#10;Description automatically generated">
            <a:extLst>
              <a:ext uri="{FF2B5EF4-FFF2-40B4-BE49-F238E27FC236}">
                <a16:creationId xmlns:a16="http://schemas.microsoft.com/office/drawing/2014/main" id="{28D50C63-EBED-4483-A95D-C9A76BDCAB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34" y="9115167"/>
            <a:ext cx="1057878" cy="1441382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109858A6-C54B-4919-85F1-66885AEBFCDE}"/>
              </a:ext>
            </a:extLst>
          </p:cNvPr>
          <p:cNvSpPr txBox="1"/>
          <p:nvPr/>
        </p:nvSpPr>
        <p:spPr>
          <a:xfrm>
            <a:off x="3251040" y="11151574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$42.99</a:t>
            </a:r>
          </a:p>
        </p:txBody>
      </p:sp>
      <p:pic>
        <p:nvPicPr>
          <p:cNvPr id="238" name="Picture 23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06841A-67B7-4D25-ADB5-F950FDB8AB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28" y="9364219"/>
            <a:ext cx="1715900" cy="1192330"/>
          </a:xfrm>
          <a:prstGeom prst="rect">
            <a:avLst/>
          </a:prstGeom>
        </p:spPr>
      </p:pic>
      <p:sp>
        <p:nvSpPr>
          <p:cNvPr id="246" name="TextBox 245">
            <a:extLst>
              <a:ext uri="{FF2B5EF4-FFF2-40B4-BE49-F238E27FC236}">
                <a16:creationId xmlns:a16="http://schemas.microsoft.com/office/drawing/2014/main" id="{FC0FEDF5-BFDF-4A1C-AE92-59BA72F44B2B}"/>
              </a:ext>
            </a:extLst>
          </p:cNvPr>
          <p:cNvSpPr txBox="1"/>
          <p:nvPr/>
        </p:nvSpPr>
        <p:spPr>
          <a:xfrm>
            <a:off x="3057048" y="10607135"/>
            <a:ext cx="1401060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175mcg (</a:t>
            </a:r>
            <a:r>
              <a:rPr lang="en-AU" sz="1050" b="1" dirty="0">
                <a:latin typeface="Century Gothic" panose="020B0502020202020204" pitchFamily="34" charset="0"/>
              </a:rPr>
              <a:t>7000IU</a:t>
            </a:r>
            <a:r>
              <a:rPr lang="en-AU" sz="1050" dirty="0">
                <a:latin typeface="Century Gothic" panose="020B0502020202020204" pitchFamily="34" charset="0"/>
              </a:rPr>
              <a:t>) 48 capsules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9E5CE1-D2CA-4873-87B7-C44E610F5E02}"/>
              </a:ext>
            </a:extLst>
          </p:cNvPr>
          <p:cNvSpPr txBox="1"/>
          <p:nvPr/>
        </p:nvSpPr>
        <p:spPr>
          <a:xfrm>
            <a:off x="8350208" y="12107056"/>
            <a:ext cx="11008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Page 2 of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619026-E5B7-51B4-611B-C8C1FBC17C4A}"/>
              </a:ext>
            </a:extLst>
          </p:cNvPr>
          <p:cNvSpPr txBox="1"/>
          <p:nvPr/>
        </p:nvSpPr>
        <p:spPr>
          <a:xfrm>
            <a:off x="232106" y="1332967"/>
            <a:ext cx="4803492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AU" sz="1600" b="1" dirty="0">
                <a:latin typeface="Century Gothic" panose="020B0502020202020204" pitchFamily="34" charset="0"/>
              </a:rPr>
              <a:t>Standard Adult Strength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732432-5B0D-ED1D-2078-6BBE5C25A4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693" y="5372561"/>
            <a:ext cx="887324" cy="1611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BA1E86-9899-3A80-6F0A-844C50C03D03}"/>
              </a:ext>
            </a:extLst>
          </p:cNvPr>
          <p:cNvSpPr txBox="1"/>
          <p:nvPr/>
        </p:nvSpPr>
        <p:spPr>
          <a:xfrm>
            <a:off x="5455071" y="704923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240 capsules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707319-B24B-ACCA-4151-DAA016B2A685}"/>
              </a:ext>
            </a:extLst>
          </p:cNvPr>
          <p:cNvSpPr txBox="1"/>
          <p:nvPr/>
        </p:nvSpPr>
        <p:spPr>
          <a:xfrm>
            <a:off x="5454204" y="758336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$35.99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EFF46-CF83-6CEF-B180-DF2EC8D07224}"/>
              </a:ext>
            </a:extLst>
          </p:cNvPr>
          <p:cNvSpPr txBox="1"/>
          <p:nvPr/>
        </p:nvSpPr>
        <p:spPr>
          <a:xfrm>
            <a:off x="5552818" y="783926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14c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C0FFB4-DDD8-ED86-1E21-CF8B0327103D}"/>
              </a:ext>
            </a:extLst>
          </p:cNvPr>
          <p:cNvSpPr txBox="1"/>
          <p:nvPr/>
        </p:nvSpPr>
        <p:spPr>
          <a:xfrm>
            <a:off x="1508118" y="3771545"/>
            <a:ext cx="1208569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500 capsules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3F2443-D827-4738-FFA5-DFCD35AAAA52}"/>
              </a:ext>
            </a:extLst>
          </p:cNvPr>
          <p:cNvSpPr txBox="1"/>
          <p:nvPr/>
        </p:nvSpPr>
        <p:spPr>
          <a:xfrm>
            <a:off x="1574426" y="4324997"/>
            <a:ext cx="1075953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$19.99 – 23.99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8D0C7F-AD8D-3C27-0C1E-AD28C15DF83E}"/>
              </a:ext>
            </a:extLst>
          </p:cNvPr>
          <p:cNvSpPr txBox="1"/>
          <p:nvPr/>
        </p:nvSpPr>
        <p:spPr>
          <a:xfrm>
            <a:off x="1605865" y="4570800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4-5c</a:t>
            </a:r>
          </a:p>
        </p:txBody>
      </p:sp>
      <p:pic>
        <p:nvPicPr>
          <p:cNvPr id="14" name="Picture 13" descr="A picture containing sitting, computer, green, table&#10;&#10;Description automatically generated">
            <a:extLst>
              <a:ext uri="{FF2B5EF4-FFF2-40B4-BE49-F238E27FC236}">
                <a16:creationId xmlns:a16="http://schemas.microsoft.com/office/drawing/2014/main" id="{93361293-0D74-865B-5C31-3C49C3FD80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638" y="2200707"/>
            <a:ext cx="1277528" cy="151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1D85F8-CF96-67E8-1EC7-2365D82D6B14}"/>
              </a:ext>
            </a:extLst>
          </p:cNvPr>
          <p:cNvSpPr txBox="1"/>
          <p:nvPr/>
        </p:nvSpPr>
        <p:spPr>
          <a:xfrm>
            <a:off x="6680744" y="3771545"/>
            <a:ext cx="1208569" cy="4125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25mcg (1000IU) 200 tablets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47D6A8-9D6F-7DB8-9956-B559CBC251DF}"/>
              </a:ext>
            </a:extLst>
          </p:cNvPr>
          <p:cNvSpPr txBox="1"/>
          <p:nvPr/>
        </p:nvSpPr>
        <p:spPr>
          <a:xfrm>
            <a:off x="1277849" y="12118511"/>
            <a:ext cx="27553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Century Gothic" panose="020B0502020202020204" pitchFamily="34" charset="0"/>
              </a:rPr>
              <a:t>*pharmacist only preparations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E9CAAC-9AB4-AE26-0F3B-5B7067BA2A1B}"/>
              </a:ext>
            </a:extLst>
          </p:cNvPr>
          <p:cNvSpPr/>
          <p:nvPr/>
        </p:nvSpPr>
        <p:spPr>
          <a:xfrm>
            <a:off x="6327681" y="9311438"/>
            <a:ext cx="2748431" cy="156966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AU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#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Price estimates based on prices documented by three pharmacy brands: Chemist Warehouse, Priceline and Terry White Chemists. </a:t>
            </a:r>
          </a:p>
          <a:p>
            <a:pPr algn="ctr"/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Current - April 2026</a:t>
            </a:r>
          </a:p>
          <a:p>
            <a:pPr algn="ctr"/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AU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p/h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refers to online pricing inclusive of postage and handling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9789372-568A-4237-6977-7AED6D1C4E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437" y="5473942"/>
            <a:ext cx="833738" cy="15096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A0FE371-1C9C-195A-8DCF-91848C9EE496}"/>
              </a:ext>
            </a:extLst>
          </p:cNvPr>
          <p:cNvSpPr txBox="1"/>
          <p:nvPr/>
        </p:nvSpPr>
        <p:spPr>
          <a:xfrm>
            <a:off x="3251040" y="11418322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89c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1F180F-5E0D-3857-748D-7A9907E706ED}"/>
              </a:ext>
            </a:extLst>
          </p:cNvPr>
          <p:cNvSpPr txBox="1"/>
          <p:nvPr/>
        </p:nvSpPr>
        <p:spPr>
          <a:xfrm>
            <a:off x="3251041" y="11674219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12c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764126-D640-0310-D24B-B000263D5C1C}"/>
              </a:ext>
            </a:extLst>
          </p:cNvPr>
          <p:cNvSpPr txBox="1"/>
          <p:nvPr/>
        </p:nvSpPr>
        <p:spPr>
          <a:xfrm>
            <a:off x="1676135" y="11418322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dirty="0">
                <a:latin typeface="Century Gothic" panose="020B0502020202020204" pitchFamily="34" charset="0"/>
              </a:rPr>
              <a:t>60c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0B4753-54B0-7F31-BC45-C03FAE0BA5F9}"/>
              </a:ext>
            </a:extLst>
          </p:cNvPr>
          <p:cNvSpPr txBox="1"/>
          <p:nvPr/>
        </p:nvSpPr>
        <p:spPr>
          <a:xfrm>
            <a:off x="1676136" y="11674219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9c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B41A97-B020-DF9A-4D9A-BBE1F4837127}"/>
              </a:ext>
            </a:extLst>
          </p:cNvPr>
          <p:cNvSpPr txBox="1"/>
          <p:nvPr/>
        </p:nvSpPr>
        <p:spPr>
          <a:xfrm>
            <a:off x="143781" y="11674219"/>
            <a:ext cx="137924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1000 IU</a:t>
            </a:r>
            <a:endParaRPr lang="en-AU" sz="9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3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96CBCD-BD00-4C71-B9AF-71C3A9DD8D52}"/>
              </a:ext>
            </a:extLst>
          </p:cNvPr>
          <p:cNvSpPr txBox="1"/>
          <p:nvPr/>
        </p:nvSpPr>
        <p:spPr>
          <a:xfrm>
            <a:off x="134319" y="4115276"/>
            <a:ext cx="1124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</a:t>
            </a:r>
            <a:endParaRPr lang="en-AU" sz="1050" b="1" baseline="30000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40A37-CB8A-494D-9D57-793F5C88F34D}"/>
              </a:ext>
            </a:extLst>
          </p:cNvPr>
          <p:cNvSpPr txBox="1"/>
          <p:nvPr/>
        </p:nvSpPr>
        <p:spPr>
          <a:xfrm>
            <a:off x="134319" y="4327968"/>
            <a:ext cx="1505721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TABLET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A15FA-B17C-4855-B8A1-71A3B97C214E}"/>
              </a:ext>
            </a:extLst>
          </p:cNvPr>
          <p:cNvSpPr txBox="1"/>
          <p:nvPr/>
        </p:nvSpPr>
        <p:spPr>
          <a:xfrm>
            <a:off x="134319" y="3518299"/>
            <a:ext cx="1383929" cy="661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(Vitamin D content, other ingredients listed)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38BCC9-7CC8-4FD7-B9DC-DBEE9258ED75}"/>
              </a:ext>
            </a:extLst>
          </p:cNvPr>
          <p:cNvSpPr txBox="1"/>
          <p:nvPr/>
        </p:nvSpPr>
        <p:spPr>
          <a:xfrm>
            <a:off x="128962" y="1193566"/>
            <a:ext cx="450635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>
                <a:latin typeface="Century Gothic" panose="020B0502020202020204" pitchFamily="34" charset="0"/>
              </a:defRPr>
            </a:lvl1pPr>
          </a:lstStyle>
          <a:p>
            <a:r>
              <a:rPr lang="en-AU" dirty="0"/>
              <a:t>Gummies (Vit D only &amp; Combination)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3F6970-A0DC-421C-817B-EF336DDC17F8}"/>
              </a:ext>
            </a:extLst>
          </p:cNvPr>
          <p:cNvSpPr txBox="1"/>
          <p:nvPr/>
        </p:nvSpPr>
        <p:spPr>
          <a:xfrm>
            <a:off x="128961" y="252342"/>
            <a:ext cx="926348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Century Gothic" panose="020B0502020202020204" pitchFamily="34" charset="0"/>
              </a:rPr>
              <a:t>Vitamin D photo board</a:t>
            </a:r>
          </a:p>
          <a:p>
            <a:pPr algn="ctr"/>
            <a:r>
              <a:rPr lang="en-AU" sz="2400" b="1" dirty="0">
                <a:latin typeface="Century Gothic" panose="020B0502020202020204" pitchFamily="34" charset="0"/>
              </a:rPr>
              <a:t>COMBINATION PRODUCTS</a:t>
            </a:r>
            <a:endParaRPr lang="en-AU" sz="1600" b="1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DBBA6-21CB-4BE7-B015-8D1C5455A6A5}"/>
              </a:ext>
            </a:extLst>
          </p:cNvPr>
          <p:cNvSpPr txBox="1"/>
          <p:nvPr/>
        </p:nvSpPr>
        <p:spPr>
          <a:xfrm>
            <a:off x="4387056" y="10873010"/>
            <a:ext cx="16606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7.5mcg(</a:t>
            </a:r>
            <a:r>
              <a:rPr lang="en-AU" sz="1000" b="1" dirty="0">
                <a:latin typeface="Century Gothic" panose="020B0502020202020204" pitchFamily="34" charset="0"/>
              </a:rPr>
              <a:t>300IU</a:t>
            </a:r>
            <a:r>
              <a:rPr lang="en-AU" sz="1000" dirty="0"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en-AU" sz="1000" dirty="0">
                <a:latin typeface="Century Gothic" panose="020B0502020202020204" pitchFamily="34" charset="0"/>
              </a:rPr>
              <a:t>Ca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28E2C3-BBB4-473B-9FB8-E8DD11F0FD02}"/>
              </a:ext>
            </a:extLst>
          </p:cNvPr>
          <p:cNvSpPr txBox="1"/>
          <p:nvPr/>
        </p:nvSpPr>
        <p:spPr>
          <a:xfrm>
            <a:off x="4684822" y="11620174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$10.99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EB6643-815D-4594-A34F-9C5DDC539392}"/>
              </a:ext>
            </a:extLst>
          </p:cNvPr>
          <p:cNvSpPr txBox="1"/>
          <p:nvPr/>
        </p:nvSpPr>
        <p:spPr>
          <a:xfrm>
            <a:off x="4641395" y="11904669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12c</a:t>
            </a:r>
          </a:p>
        </p:txBody>
      </p:sp>
      <p:pic>
        <p:nvPicPr>
          <p:cNvPr id="52" name="Picture 51" descr="A picture containing lotion, food&#10;&#10;Description automatically generated">
            <a:extLst>
              <a:ext uri="{FF2B5EF4-FFF2-40B4-BE49-F238E27FC236}">
                <a16:creationId xmlns:a16="http://schemas.microsoft.com/office/drawing/2014/main" id="{E63793AC-4C13-406F-8665-8E29C605E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316" y="9000344"/>
            <a:ext cx="994704" cy="18693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DF7CE9-C919-4B13-A343-9122488120BF}"/>
              </a:ext>
            </a:extLst>
          </p:cNvPr>
          <p:cNvSpPr txBox="1"/>
          <p:nvPr/>
        </p:nvSpPr>
        <p:spPr>
          <a:xfrm>
            <a:off x="4626626" y="3515634"/>
            <a:ext cx="1914232" cy="5001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2.5mcg(</a:t>
            </a:r>
            <a:r>
              <a:rPr lang="en-AU" sz="1050" b="1" dirty="0">
                <a:solidFill>
                  <a:prstClr val="black"/>
                </a:solidFill>
                <a:latin typeface="Century Gothic" panose="020B0502020202020204" pitchFamily="34" charset="0"/>
              </a:rPr>
              <a:t>1</a:t>
            </a:r>
            <a:r>
              <a:rPr kumimoji="0" lang="en-A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00IU</a:t>
            </a:r>
            <a:r>
              <a:rPr lang="en-AU" sz="1050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  <a:endParaRPr kumimoji="0" lang="en-A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Vit A, B3, B6, B12, C, E, K2, Biotin, Potassium Ca, Zinc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265B57-6678-4F8B-823E-9B839075C85D}"/>
              </a:ext>
            </a:extLst>
          </p:cNvPr>
          <p:cNvSpPr txBox="1"/>
          <p:nvPr/>
        </p:nvSpPr>
        <p:spPr>
          <a:xfrm>
            <a:off x="5077204" y="4112611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$17.99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E8F86F-B0C5-46A3-94B5-41F79507DEED}"/>
              </a:ext>
            </a:extLst>
          </p:cNvPr>
          <p:cNvSpPr txBox="1"/>
          <p:nvPr/>
        </p:nvSpPr>
        <p:spPr>
          <a:xfrm>
            <a:off x="5077205" y="432530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30c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E0ABED-3639-4EA6-84C1-AE88A685D3F4}"/>
              </a:ext>
            </a:extLst>
          </p:cNvPr>
          <p:cNvSpPr txBox="1"/>
          <p:nvPr/>
        </p:nvSpPr>
        <p:spPr>
          <a:xfrm>
            <a:off x="127405" y="8043275"/>
            <a:ext cx="1124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endParaRPr lang="en-AU" sz="1050" b="1" baseline="30000" dirty="0">
              <a:latin typeface="Century Gothic" panose="020B0502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123522-7F06-42A9-A311-F626770DD0AB}"/>
              </a:ext>
            </a:extLst>
          </p:cNvPr>
          <p:cNvSpPr txBox="1"/>
          <p:nvPr/>
        </p:nvSpPr>
        <p:spPr>
          <a:xfrm>
            <a:off x="127405" y="8331833"/>
            <a:ext cx="12163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TABLET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AD6F3E3-79FE-49C0-B4F7-C9443FB47096}"/>
              </a:ext>
            </a:extLst>
          </p:cNvPr>
          <p:cNvSpPr txBox="1"/>
          <p:nvPr/>
        </p:nvSpPr>
        <p:spPr>
          <a:xfrm>
            <a:off x="127405" y="7417196"/>
            <a:ext cx="1383929" cy="661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 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(Vitamin D content, other ingredients listed)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44033D-0CC4-40D4-BC64-224C5B18C0FD}"/>
              </a:ext>
            </a:extLst>
          </p:cNvPr>
          <p:cNvSpPr txBox="1"/>
          <p:nvPr/>
        </p:nvSpPr>
        <p:spPr>
          <a:xfrm>
            <a:off x="3164979" y="3515634"/>
            <a:ext cx="166065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5mcg(</a:t>
            </a:r>
            <a:r>
              <a:rPr lang="en-AU" sz="1000" b="1" dirty="0">
                <a:latin typeface="Century Gothic" panose="020B0502020202020204" pitchFamily="34" charset="0"/>
              </a:rPr>
              <a:t>200IU</a:t>
            </a:r>
            <a:r>
              <a:rPr lang="en-AU" sz="1000" dirty="0"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en-AU" sz="800" dirty="0">
                <a:latin typeface="Century Gothic" panose="020B0502020202020204" pitchFamily="34" charset="0"/>
              </a:rPr>
              <a:t>Ca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D3E94F-8E0E-4079-8D2A-6804975CCC14}"/>
              </a:ext>
            </a:extLst>
          </p:cNvPr>
          <p:cNvSpPr txBox="1"/>
          <p:nvPr/>
        </p:nvSpPr>
        <p:spPr>
          <a:xfrm>
            <a:off x="3431414" y="4112611"/>
            <a:ext cx="112778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$14.99 – 17.99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834EC1-CCB8-4BC3-A134-51CE504567F1}"/>
              </a:ext>
            </a:extLst>
          </p:cNvPr>
          <p:cNvSpPr txBox="1"/>
          <p:nvPr/>
        </p:nvSpPr>
        <p:spPr>
          <a:xfrm>
            <a:off x="3488771" y="432530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24 -30c</a:t>
            </a:r>
          </a:p>
        </p:txBody>
      </p:sp>
      <p:pic>
        <p:nvPicPr>
          <p:cNvPr id="102" name="Picture 101" descr="A picture containing food&#10;&#10;Description automatically generated">
            <a:extLst>
              <a:ext uri="{FF2B5EF4-FFF2-40B4-BE49-F238E27FC236}">
                <a16:creationId xmlns:a16="http://schemas.microsoft.com/office/drawing/2014/main" id="{C1028F4C-4324-4E84-8D47-5256B92AAA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9" r="15387"/>
          <a:stretch/>
        </p:blipFill>
        <p:spPr>
          <a:xfrm>
            <a:off x="3486482" y="1952780"/>
            <a:ext cx="1017652" cy="1539000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C451F270-990D-454A-9FBD-4B59A19F9AD8}"/>
              </a:ext>
            </a:extLst>
          </p:cNvPr>
          <p:cNvSpPr txBox="1"/>
          <p:nvPr/>
        </p:nvSpPr>
        <p:spPr>
          <a:xfrm>
            <a:off x="127828" y="11616866"/>
            <a:ext cx="112498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range</a:t>
            </a:r>
            <a:endParaRPr lang="en-AU" sz="1050" b="1" baseline="30000" dirty="0">
              <a:latin typeface="Century Gothic" panose="020B0502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637D416-374F-4DC7-8B3B-A45199E56746}"/>
              </a:ext>
            </a:extLst>
          </p:cNvPr>
          <p:cNvSpPr txBox="1"/>
          <p:nvPr/>
        </p:nvSpPr>
        <p:spPr>
          <a:xfrm>
            <a:off x="127828" y="11901361"/>
            <a:ext cx="1568019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TABLET</a:t>
            </a:r>
            <a:endParaRPr lang="en-AU" sz="900" b="1" dirty="0">
              <a:latin typeface="Century Gothic" panose="020B0502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B811444-82E8-42F1-985E-5980C9473345}"/>
              </a:ext>
            </a:extLst>
          </p:cNvPr>
          <p:cNvSpPr txBox="1"/>
          <p:nvPr/>
        </p:nvSpPr>
        <p:spPr>
          <a:xfrm>
            <a:off x="127828" y="10869702"/>
            <a:ext cx="1383929" cy="661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Product specifications</a:t>
            </a:r>
          </a:p>
          <a:p>
            <a:r>
              <a:rPr lang="en-AU" sz="800" b="1" dirty="0">
                <a:latin typeface="Century Gothic" panose="020B0502020202020204" pitchFamily="34" charset="0"/>
              </a:rPr>
              <a:t>(Vitamin D content, other ingredients listed)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56537B7-1448-4934-8EF7-CD0ED8FD9C9C}"/>
              </a:ext>
            </a:extLst>
          </p:cNvPr>
          <p:cNvSpPr txBox="1"/>
          <p:nvPr/>
        </p:nvSpPr>
        <p:spPr>
          <a:xfrm>
            <a:off x="1634908" y="7417196"/>
            <a:ext cx="142475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25 mcg(1000IU)</a:t>
            </a:r>
          </a:p>
          <a:p>
            <a:pPr algn="ctr"/>
            <a:r>
              <a:rPr lang="en-AU" sz="1000" dirty="0">
                <a:latin typeface="Century Gothic" panose="020B0502020202020204" pitchFamily="34" charset="0"/>
              </a:rPr>
              <a:t>Ca, Mg, Zn, Cu, Mn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69B7E6B-22E1-4E40-9200-D3D4C6A9C762}"/>
              </a:ext>
            </a:extLst>
          </p:cNvPr>
          <p:cNvSpPr txBox="1"/>
          <p:nvPr/>
        </p:nvSpPr>
        <p:spPr>
          <a:xfrm>
            <a:off x="1840747" y="8043275"/>
            <a:ext cx="101307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$14.99 - 20.99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A25135F-A332-42FA-B913-823F424BCD89}"/>
              </a:ext>
            </a:extLst>
          </p:cNvPr>
          <p:cNvSpPr txBox="1"/>
          <p:nvPr/>
        </p:nvSpPr>
        <p:spPr>
          <a:xfrm>
            <a:off x="1840748" y="833183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8-10c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52894C-6273-4F1B-81E3-45CAFDDB005D}"/>
              </a:ext>
            </a:extLst>
          </p:cNvPr>
          <p:cNvSpPr txBox="1"/>
          <p:nvPr/>
        </p:nvSpPr>
        <p:spPr>
          <a:xfrm>
            <a:off x="1840747" y="7756992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200 tablets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5EB0315D-46CC-4BE9-B494-12EF607CC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920" y="5946710"/>
            <a:ext cx="1419816" cy="1419816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A7649007-E924-406E-8CE7-6576F7560120}"/>
              </a:ext>
            </a:extLst>
          </p:cNvPr>
          <p:cNvSpPr txBox="1"/>
          <p:nvPr/>
        </p:nvSpPr>
        <p:spPr>
          <a:xfrm>
            <a:off x="6055211" y="7417196"/>
            <a:ext cx="116323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8.3 mcg(</a:t>
            </a:r>
            <a:r>
              <a:rPr lang="en-AU" sz="1000" b="1" dirty="0">
                <a:latin typeface="Century Gothic" panose="020B0502020202020204" pitchFamily="34" charset="0"/>
              </a:rPr>
              <a:t>333 IU</a:t>
            </a:r>
            <a:r>
              <a:rPr lang="en-AU" sz="1000" dirty="0">
                <a:latin typeface="Century Gothic" panose="020B0502020202020204" pitchFamily="34" charset="0"/>
              </a:rPr>
              <a:t>) </a:t>
            </a:r>
          </a:p>
          <a:p>
            <a:pPr algn="ctr"/>
            <a:r>
              <a:rPr lang="en-AU" sz="1000" dirty="0">
                <a:latin typeface="Century Gothic" panose="020B0502020202020204" pitchFamily="34" charset="0"/>
              </a:rPr>
              <a:t>Ca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7A1EF28-21CF-47FF-A5FD-232EE3870CAC}"/>
              </a:ext>
            </a:extLst>
          </p:cNvPr>
          <p:cNvSpPr txBox="1"/>
          <p:nvPr/>
        </p:nvSpPr>
        <p:spPr>
          <a:xfrm>
            <a:off x="6130290" y="804327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$17.99-34.99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AEB1D13-78CB-4431-B394-DC153CC4F4FF}"/>
              </a:ext>
            </a:extLst>
          </p:cNvPr>
          <p:cNvSpPr txBox="1"/>
          <p:nvPr/>
        </p:nvSpPr>
        <p:spPr>
          <a:xfrm>
            <a:off x="6130291" y="833183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12-23c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AF1A7A-44EE-4779-AD07-50D23446B9FD}"/>
              </a:ext>
            </a:extLst>
          </p:cNvPr>
          <p:cNvSpPr txBox="1"/>
          <p:nvPr/>
        </p:nvSpPr>
        <p:spPr>
          <a:xfrm>
            <a:off x="6130290" y="7756992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150 tablets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2A63457-BCB2-452E-ABEE-89FEE8E7AF4E}"/>
              </a:ext>
            </a:extLst>
          </p:cNvPr>
          <p:cNvSpPr txBox="1"/>
          <p:nvPr/>
        </p:nvSpPr>
        <p:spPr>
          <a:xfrm>
            <a:off x="4517784" y="7417196"/>
            <a:ext cx="120868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25mcg(1000 IU) </a:t>
            </a:r>
          </a:p>
          <a:p>
            <a:pPr algn="ctr"/>
            <a:r>
              <a:rPr lang="en-AU" sz="1000" dirty="0">
                <a:latin typeface="Century Gothic" panose="020B0502020202020204" pitchFamily="34" charset="0"/>
              </a:rPr>
              <a:t>Ca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D7A7260-A1CC-4BAB-AA40-2C11CBAF8655}"/>
              </a:ext>
            </a:extLst>
          </p:cNvPr>
          <p:cNvSpPr txBox="1"/>
          <p:nvPr/>
        </p:nvSpPr>
        <p:spPr>
          <a:xfrm>
            <a:off x="4615590" y="804327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$8.97-17.95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80CF7DD-B4E7-43DC-8A3A-6CB9CB0D9664}"/>
              </a:ext>
            </a:extLst>
          </p:cNvPr>
          <p:cNvSpPr txBox="1"/>
          <p:nvPr/>
        </p:nvSpPr>
        <p:spPr>
          <a:xfrm>
            <a:off x="4615591" y="833183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14-30c</a:t>
            </a:r>
          </a:p>
        </p:txBody>
      </p:sp>
      <p:pic>
        <p:nvPicPr>
          <p:cNvPr id="10" name="Picture 9" descr="A picture containing bottle, sitting, green, refrigerator&#10;&#10;Description automatically generated">
            <a:extLst>
              <a:ext uri="{FF2B5EF4-FFF2-40B4-BE49-F238E27FC236}">
                <a16:creationId xmlns:a16="http://schemas.microsoft.com/office/drawing/2014/main" id="{75552F36-E0FA-48BC-9DA5-775EC8FB9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18" y="5579841"/>
            <a:ext cx="915020" cy="178668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A949F4F-B849-4875-8C8A-E52491711B59}"/>
              </a:ext>
            </a:extLst>
          </p:cNvPr>
          <p:cNvSpPr txBox="1"/>
          <p:nvPr/>
        </p:nvSpPr>
        <p:spPr>
          <a:xfrm>
            <a:off x="4413018" y="7756992"/>
            <a:ext cx="141822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60 </a:t>
            </a:r>
            <a:r>
              <a:rPr lang="en-AU" sz="1000" b="1" dirty="0">
                <a:latin typeface="Century Gothic" panose="020B0502020202020204" pitchFamily="34" charset="0"/>
              </a:rPr>
              <a:t>chewable</a:t>
            </a:r>
            <a:r>
              <a:rPr lang="en-AU" sz="1000" dirty="0">
                <a:latin typeface="Century Gothic" panose="020B0502020202020204" pitchFamily="34" charset="0"/>
              </a:rPr>
              <a:t> tablets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09D4E8B-37CE-4C8D-A3BF-76047AD4FA00}"/>
              </a:ext>
            </a:extLst>
          </p:cNvPr>
          <p:cNvSpPr txBox="1"/>
          <p:nvPr/>
        </p:nvSpPr>
        <p:spPr>
          <a:xfrm>
            <a:off x="3099634" y="7417196"/>
            <a:ext cx="124958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000" dirty="0">
                <a:latin typeface="Century Gothic" panose="020B0502020202020204" pitchFamily="34" charset="0"/>
              </a:rPr>
              <a:t>12.5mcg(</a:t>
            </a:r>
            <a:r>
              <a:rPr lang="pt-BR" sz="1000" b="1" dirty="0">
                <a:latin typeface="Century Gothic" panose="020B0502020202020204" pitchFamily="34" charset="0"/>
              </a:rPr>
              <a:t>500IU</a:t>
            </a:r>
            <a:r>
              <a:rPr lang="pt-BR" sz="1000" dirty="0"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pt-BR" sz="1000" dirty="0">
                <a:latin typeface="Century Gothic" panose="020B0502020202020204" pitchFamily="34" charset="0"/>
              </a:rPr>
              <a:t>Ca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5830C93-B32C-4698-9D69-67BB071298AD}"/>
              </a:ext>
            </a:extLst>
          </p:cNvPr>
          <p:cNvSpPr txBox="1"/>
          <p:nvPr/>
        </p:nvSpPr>
        <p:spPr>
          <a:xfrm>
            <a:off x="3217889" y="804327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$29.99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322C8-C9CA-4BFE-A259-55F5C98CA8A8}"/>
              </a:ext>
            </a:extLst>
          </p:cNvPr>
          <p:cNvSpPr txBox="1"/>
          <p:nvPr/>
        </p:nvSpPr>
        <p:spPr>
          <a:xfrm>
            <a:off x="3217890" y="833183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10c</a:t>
            </a:r>
          </a:p>
        </p:txBody>
      </p:sp>
      <p:pic>
        <p:nvPicPr>
          <p:cNvPr id="12" name="Picture 11" descr="A picture containing lotion, food&#10;&#10;Description automatically generated">
            <a:extLst>
              <a:ext uri="{FF2B5EF4-FFF2-40B4-BE49-F238E27FC236}">
                <a16:creationId xmlns:a16="http://schemas.microsoft.com/office/drawing/2014/main" id="{150AC6F2-0468-4A18-BF85-7B066B9143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14" y="5592981"/>
            <a:ext cx="803027" cy="177354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EA062C2-E454-4826-A4ED-4F341D872391}"/>
              </a:ext>
            </a:extLst>
          </p:cNvPr>
          <p:cNvSpPr txBox="1"/>
          <p:nvPr/>
        </p:nvSpPr>
        <p:spPr>
          <a:xfrm>
            <a:off x="3217889" y="7756992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300 tablets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6C1F113-12DC-4BD2-805A-38C66F8F098C}"/>
              </a:ext>
            </a:extLst>
          </p:cNvPr>
          <p:cNvSpPr txBox="1"/>
          <p:nvPr/>
        </p:nvSpPr>
        <p:spPr>
          <a:xfrm>
            <a:off x="3049435" y="10873010"/>
            <a:ext cx="101307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0" i="0" dirty="0">
                <a:solidFill>
                  <a:srgbClr val="2D3641"/>
                </a:solidFill>
                <a:effectLst/>
                <a:latin typeface="Century Gothic" panose="020B0502020202020204" pitchFamily="34" charset="0"/>
              </a:rPr>
              <a:t>5mcg(</a:t>
            </a:r>
            <a:r>
              <a:rPr lang="en-AU" sz="1000" b="1" i="0" dirty="0">
                <a:solidFill>
                  <a:srgbClr val="2D3641"/>
                </a:solidFill>
                <a:effectLst/>
                <a:latin typeface="Century Gothic" panose="020B0502020202020204" pitchFamily="34" charset="0"/>
              </a:rPr>
              <a:t>200IU</a:t>
            </a:r>
            <a:r>
              <a:rPr lang="en-AU" sz="1000" b="0" i="0" dirty="0">
                <a:solidFill>
                  <a:srgbClr val="2D3641"/>
                </a:solidFill>
                <a:effectLst/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en-AU" sz="1000" dirty="0">
                <a:solidFill>
                  <a:srgbClr val="2D3641"/>
                </a:solidFill>
                <a:latin typeface="Century Gothic" panose="020B0502020202020204" pitchFamily="34" charset="0"/>
              </a:rPr>
              <a:t>Ca, Mg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0EF7FF1-7602-4C15-9E6B-081996A63C7E}"/>
              </a:ext>
            </a:extLst>
          </p:cNvPr>
          <p:cNvSpPr txBox="1"/>
          <p:nvPr/>
        </p:nvSpPr>
        <p:spPr>
          <a:xfrm>
            <a:off x="3021983" y="11620174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$24.99</a:t>
            </a:r>
          </a:p>
        </p:txBody>
      </p:sp>
      <p:pic>
        <p:nvPicPr>
          <p:cNvPr id="154" name="Picture 153" descr="A can of soda&#10;&#10;Description automatically generated">
            <a:extLst>
              <a:ext uri="{FF2B5EF4-FFF2-40B4-BE49-F238E27FC236}">
                <a16:creationId xmlns:a16="http://schemas.microsoft.com/office/drawing/2014/main" id="{20B5DBB3-1765-4F33-9862-6C883E1C59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025" y="9341192"/>
            <a:ext cx="917894" cy="152851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B2153B5-0858-4693-B90C-D8DECB33C5A2}"/>
              </a:ext>
            </a:extLst>
          </p:cNvPr>
          <p:cNvSpPr txBox="1"/>
          <p:nvPr/>
        </p:nvSpPr>
        <p:spPr>
          <a:xfrm>
            <a:off x="3030738" y="1136747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solidFill>
                  <a:srgbClr val="2D3641"/>
                </a:solidFill>
                <a:latin typeface="Century Gothic" panose="020B0502020202020204" pitchFamily="34" charset="0"/>
              </a:rPr>
              <a:t>200 tablets</a:t>
            </a:r>
            <a:endParaRPr lang="en-AU" sz="1000" dirty="0">
              <a:latin typeface="Century Gothic" panose="020B0502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AD1875-BDE5-4031-A989-C8C9FA483BDB}"/>
              </a:ext>
            </a:extLst>
          </p:cNvPr>
          <p:cNvSpPr txBox="1"/>
          <p:nvPr/>
        </p:nvSpPr>
        <p:spPr>
          <a:xfrm>
            <a:off x="3097025" y="11904669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12c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3B65E3D-022D-41AE-A1B1-0B8B7A8AD848}"/>
              </a:ext>
            </a:extLst>
          </p:cNvPr>
          <p:cNvSpPr txBox="1"/>
          <p:nvPr/>
        </p:nvSpPr>
        <p:spPr>
          <a:xfrm>
            <a:off x="1469701" y="10873010"/>
            <a:ext cx="1404501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5mcg(</a:t>
            </a:r>
            <a:r>
              <a:rPr lang="en-AU" sz="1000" b="1" dirty="0">
                <a:latin typeface="Century Gothic" panose="020B0502020202020204" pitchFamily="34" charset="0"/>
              </a:rPr>
              <a:t>200 IU</a:t>
            </a:r>
            <a:r>
              <a:rPr lang="en-AU" sz="1000" dirty="0"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en-AU" sz="1000" dirty="0">
                <a:latin typeface="Century Gothic" panose="020B0502020202020204" pitchFamily="34" charset="0"/>
              </a:rPr>
              <a:t>Ca, Mg, Zn, Mn, Vit C, Vit K1, folic acid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6450899-B7FD-4B9B-AC3B-3DA9609473F6}"/>
              </a:ext>
            </a:extLst>
          </p:cNvPr>
          <p:cNvSpPr txBox="1"/>
          <p:nvPr/>
        </p:nvSpPr>
        <p:spPr>
          <a:xfrm>
            <a:off x="1684145" y="11620174"/>
            <a:ext cx="1100811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$26.99 – 47.99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233D271-C397-4A6D-9460-BF87E0E93FF2}"/>
              </a:ext>
            </a:extLst>
          </p:cNvPr>
          <p:cNvSpPr txBox="1"/>
          <p:nvPr/>
        </p:nvSpPr>
        <p:spPr>
          <a:xfrm>
            <a:off x="1643775" y="11904669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13-23c</a:t>
            </a:r>
          </a:p>
        </p:txBody>
      </p:sp>
      <p:pic>
        <p:nvPicPr>
          <p:cNvPr id="54" name="Picture 53" descr="A close up of food&#10;&#10;Description automatically generated">
            <a:extLst>
              <a:ext uri="{FF2B5EF4-FFF2-40B4-BE49-F238E27FC236}">
                <a16:creationId xmlns:a16="http://schemas.microsoft.com/office/drawing/2014/main" id="{4D5B8C6A-B0C7-4E1B-8A9C-20AB6E71D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70" y="9341191"/>
            <a:ext cx="979764" cy="1528511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6D14B0E6-8C5B-4F63-BA7A-1DEC868ACFB1}"/>
              </a:ext>
            </a:extLst>
          </p:cNvPr>
          <p:cNvSpPr txBox="1"/>
          <p:nvPr/>
        </p:nvSpPr>
        <p:spPr>
          <a:xfrm>
            <a:off x="1684146" y="11367473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200 tablets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C099925-AD6A-4113-938F-E52504A51503}"/>
              </a:ext>
            </a:extLst>
          </p:cNvPr>
          <p:cNvSpPr txBox="1"/>
          <p:nvPr/>
        </p:nvSpPr>
        <p:spPr>
          <a:xfrm>
            <a:off x="8350208" y="12107056"/>
            <a:ext cx="110081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Page 3 of 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0DF2552-FBA6-954C-B5AA-BC98E44F482B}"/>
              </a:ext>
            </a:extLst>
          </p:cNvPr>
          <p:cNvSpPr txBox="1"/>
          <p:nvPr/>
        </p:nvSpPr>
        <p:spPr>
          <a:xfrm>
            <a:off x="134319" y="4576617"/>
            <a:ext cx="136790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1000 IU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EEFD5A1-687F-BA49-9205-87A434AFCC20}"/>
              </a:ext>
            </a:extLst>
          </p:cNvPr>
          <p:cNvSpPr txBox="1"/>
          <p:nvPr/>
        </p:nvSpPr>
        <p:spPr>
          <a:xfrm>
            <a:off x="4433974" y="12164864"/>
            <a:ext cx="15014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40c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01CADAC-79CD-7A41-B7CE-C2A0F106ADDE}"/>
              </a:ext>
            </a:extLst>
          </p:cNvPr>
          <p:cNvSpPr txBox="1"/>
          <p:nvPr/>
        </p:nvSpPr>
        <p:spPr>
          <a:xfrm>
            <a:off x="3244578" y="4573952"/>
            <a:ext cx="15014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$1.20 – 1.50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4C3ED86-EB02-5845-BD46-03886B775868}"/>
              </a:ext>
            </a:extLst>
          </p:cNvPr>
          <p:cNvSpPr txBox="1"/>
          <p:nvPr/>
        </p:nvSpPr>
        <p:spPr>
          <a:xfrm>
            <a:off x="4833012" y="4573952"/>
            <a:ext cx="15014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$3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5E89E50-7074-8D41-8C7B-0602B059F7B2}"/>
              </a:ext>
            </a:extLst>
          </p:cNvPr>
          <p:cNvSpPr txBox="1"/>
          <p:nvPr/>
        </p:nvSpPr>
        <p:spPr>
          <a:xfrm>
            <a:off x="127405" y="8559986"/>
            <a:ext cx="133836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1000 IU</a:t>
            </a:r>
            <a:endParaRPr lang="en-AU" sz="9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14591CF-A81C-0C42-BCF5-D3DFBFFE4D87}"/>
              </a:ext>
            </a:extLst>
          </p:cNvPr>
          <p:cNvSpPr txBox="1"/>
          <p:nvPr/>
        </p:nvSpPr>
        <p:spPr>
          <a:xfrm>
            <a:off x="4615591" y="8559986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23-24c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7147EFF-4C92-DC4F-8B39-77D7380C3542}"/>
              </a:ext>
            </a:extLst>
          </p:cNvPr>
          <p:cNvSpPr txBox="1"/>
          <p:nvPr/>
        </p:nvSpPr>
        <p:spPr>
          <a:xfrm>
            <a:off x="1840748" y="8559986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8-10c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3B516B3-3438-944C-A8F0-4135D94A0C2D}"/>
              </a:ext>
            </a:extLst>
          </p:cNvPr>
          <p:cNvSpPr txBox="1"/>
          <p:nvPr/>
        </p:nvSpPr>
        <p:spPr>
          <a:xfrm>
            <a:off x="3217890" y="8559986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20c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BFCD8FF-3BE1-2A48-AAA0-DBC4706BDB95}"/>
              </a:ext>
            </a:extLst>
          </p:cNvPr>
          <p:cNvSpPr txBox="1"/>
          <p:nvPr/>
        </p:nvSpPr>
        <p:spPr>
          <a:xfrm>
            <a:off x="127828" y="12161556"/>
            <a:ext cx="133836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050" b="1" dirty="0">
                <a:latin typeface="Century Gothic" panose="020B0502020202020204" pitchFamily="34" charset="0"/>
              </a:rPr>
              <a:t>Cost per </a:t>
            </a:r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1000 IU</a:t>
            </a:r>
            <a:endParaRPr lang="en-AU" sz="9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C811A82-1C0C-D44B-BEBC-A6C8F8950952}"/>
              </a:ext>
            </a:extLst>
          </p:cNvPr>
          <p:cNvSpPr txBox="1"/>
          <p:nvPr/>
        </p:nvSpPr>
        <p:spPr>
          <a:xfrm>
            <a:off x="6130291" y="8559986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36-70c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8140FAF-1FD9-EF42-B623-C7725ECA8047}"/>
              </a:ext>
            </a:extLst>
          </p:cNvPr>
          <p:cNvSpPr txBox="1"/>
          <p:nvPr/>
        </p:nvSpPr>
        <p:spPr>
          <a:xfrm>
            <a:off x="3097024" y="12164864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62c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7444C6D-DF48-C344-A9F2-8DC1D711E190}"/>
              </a:ext>
            </a:extLst>
          </p:cNvPr>
          <p:cNvSpPr txBox="1"/>
          <p:nvPr/>
        </p:nvSpPr>
        <p:spPr>
          <a:xfrm>
            <a:off x="1684147" y="12164864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50-85c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11A8D8-9F14-F263-D46E-04319E4F13F1}"/>
              </a:ext>
            </a:extLst>
          </p:cNvPr>
          <p:cNvSpPr/>
          <p:nvPr/>
        </p:nvSpPr>
        <p:spPr>
          <a:xfrm>
            <a:off x="6608282" y="2680607"/>
            <a:ext cx="2748431" cy="156966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AU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#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Price estimates based on prices documented by three pharmacy brands: Chemist Warehouse, Priceline and Terry White Chemists. </a:t>
            </a:r>
          </a:p>
          <a:p>
            <a:pPr algn="ctr"/>
            <a:r>
              <a:rPr lang="en-AU" sz="1200">
                <a:solidFill>
                  <a:schemeClr val="tx2"/>
                </a:solidFill>
                <a:latin typeface="Century Gothic" panose="020B0502020202020204" pitchFamily="34" charset="0"/>
              </a:rPr>
              <a:t>Current - 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April 2026</a:t>
            </a:r>
          </a:p>
          <a:p>
            <a:pPr algn="ctr"/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AU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p/h</a:t>
            </a:r>
            <a:r>
              <a:rPr lang="en-AU" sz="1200" dirty="0">
                <a:solidFill>
                  <a:schemeClr val="tx2"/>
                </a:solidFill>
                <a:latin typeface="Century Gothic" panose="020B0502020202020204" pitchFamily="34" charset="0"/>
              </a:rPr>
              <a:t> refers to online pricing inclusive of postage and handling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207AC0-BFC2-1D67-061A-67F48BD85788}"/>
              </a:ext>
            </a:extLst>
          </p:cNvPr>
          <p:cNvSpPr txBox="1"/>
          <p:nvPr/>
        </p:nvSpPr>
        <p:spPr>
          <a:xfrm>
            <a:off x="128961" y="5082363"/>
            <a:ext cx="450635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>
                <a:latin typeface="Century Gothic" panose="020B0502020202020204" pitchFamily="34" charset="0"/>
              </a:defRPr>
            </a:lvl1pPr>
          </a:lstStyle>
          <a:p>
            <a:r>
              <a:rPr lang="en-AU" dirty="0"/>
              <a:t>Combination Capsules &amp; Tablets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5D44D3D-DF09-268F-7849-057EE2E98E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19" y="1835312"/>
            <a:ext cx="838247" cy="165646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3BB39DF-41FC-2B6A-3B72-1E4CC415EE2D}"/>
              </a:ext>
            </a:extLst>
          </p:cNvPr>
          <p:cNvSpPr txBox="1"/>
          <p:nvPr/>
        </p:nvSpPr>
        <p:spPr>
          <a:xfrm>
            <a:off x="5077204" y="394443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60 Gummies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9E4CE7-6517-7B58-F245-FFCA2A8BAFF7}"/>
              </a:ext>
            </a:extLst>
          </p:cNvPr>
          <p:cNvSpPr txBox="1"/>
          <p:nvPr/>
        </p:nvSpPr>
        <p:spPr>
          <a:xfrm>
            <a:off x="3488770" y="394443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60 Gummies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C85E8E5-8E70-DC02-744E-0B14035523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23" y="2115788"/>
            <a:ext cx="1229545" cy="137599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F61EDD2-7690-72F6-3A17-E5879D203156}"/>
              </a:ext>
            </a:extLst>
          </p:cNvPr>
          <p:cNvSpPr txBox="1"/>
          <p:nvPr/>
        </p:nvSpPr>
        <p:spPr>
          <a:xfrm>
            <a:off x="1515966" y="3515634"/>
            <a:ext cx="166065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25mcg(</a:t>
            </a:r>
            <a:r>
              <a:rPr lang="en-AU" sz="1000" b="1" dirty="0">
                <a:latin typeface="Century Gothic" panose="020B0502020202020204" pitchFamily="34" charset="0"/>
              </a:rPr>
              <a:t>1000IU</a:t>
            </a:r>
            <a:r>
              <a:rPr lang="en-AU" sz="1000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FBF4F9-41F3-152F-74E6-1E376E5DBAC0}"/>
              </a:ext>
            </a:extLst>
          </p:cNvPr>
          <p:cNvSpPr txBox="1"/>
          <p:nvPr/>
        </p:nvSpPr>
        <p:spPr>
          <a:xfrm>
            <a:off x="1782401" y="4112611"/>
            <a:ext cx="112778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$29.99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A4949D-C845-AA78-9003-A7D72F04A995}"/>
              </a:ext>
            </a:extLst>
          </p:cNvPr>
          <p:cNvSpPr txBox="1"/>
          <p:nvPr/>
        </p:nvSpPr>
        <p:spPr>
          <a:xfrm>
            <a:off x="1839758" y="432530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50c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E97F2CE-FA78-5172-429B-4ED12C1D0F80}"/>
              </a:ext>
            </a:extLst>
          </p:cNvPr>
          <p:cNvSpPr txBox="1"/>
          <p:nvPr/>
        </p:nvSpPr>
        <p:spPr>
          <a:xfrm>
            <a:off x="1595565" y="4573952"/>
            <a:ext cx="1501460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50" b="1" dirty="0">
                <a:solidFill>
                  <a:srgbClr val="FF0000"/>
                </a:solidFill>
                <a:latin typeface="Century Gothic" panose="020B0502020202020204" pitchFamily="34" charset="0"/>
              </a:rPr>
              <a:t>50c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048FA09-5A54-CAA0-E30F-F7FF19F52420}"/>
              </a:ext>
            </a:extLst>
          </p:cNvPr>
          <p:cNvSpPr txBox="1"/>
          <p:nvPr/>
        </p:nvSpPr>
        <p:spPr>
          <a:xfrm>
            <a:off x="1839757" y="394443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60 Gummies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E5A03B13-0CBA-AFCE-3883-E93823517D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41" y="5635173"/>
            <a:ext cx="915889" cy="173135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261F7826-45F0-7827-25F3-03F4E04DE799}"/>
              </a:ext>
            </a:extLst>
          </p:cNvPr>
          <p:cNvSpPr txBox="1"/>
          <p:nvPr/>
        </p:nvSpPr>
        <p:spPr>
          <a:xfrm>
            <a:off x="7784010" y="7417196"/>
            <a:ext cx="101307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0" i="0" dirty="0">
                <a:solidFill>
                  <a:srgbClr val="2D3641"/>
                </a:solidFill>
                <a:effectLst/>
                <a:latin typeface="Century Gothic" panose="020B0502020202020204" pitchFamily="34" charset="0"/>
              </a:rPr>
              <a:t>5mcg(</a:t>
            </a:r>
            <a:r>
              <a:rPr lang="en-AU" sz="1000" b="1" i="0" dirty="0">
                <a:solidFill>
                  <a:srgbClr val="2D3641"/>
                </a:solidFill>
                <a:effectLst/>
                <a:latin typeface="Century Gothic" panose="020B0502020202020204" pitchFamily="34" charset="0"/>
              </a:rPr>
              <a:t>200IU</a:t>
            </a:r>
            <a:r>
              <a:rPr lang="en-AU" sz="1000" b="0" i="0" dirty="0">
                <a:solidFill>
                  <a:srgbClr val="2D3641"/>
                </a:solidFill>
                <a:effectLst/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en-AU" sz="1000" dirty="0">
                <a:solidFill>
                  <a:srgbClr val="2D3641"/>
                </a:solidFill>
                <a:latin typeface="Century Gothic" panose="020B0502020202020204" pitchFamily="34" charset="0"/>
              </a:rPr>
              <a:t>Ca, Mg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4A6F08-3309-8DD9-AE9A-7120B2A9036C}"/>
              </a:ext>
            </a:extLst>
          </p:cNvPr>
          <p:cNvSpPr txBox="1"/>
          <p:nvPr/>
        </p:nvSpPr>
        <p:spPr>
          <a:xfrm>
            <a:off x="7784009" y="8043275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$24.99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89CD0EC-E515-0F23-AE6E-90B94489AF7B}"/>
              </a:ext>
            </a:extLst>
          </p:cNvPr>
          <p:cNvSpPr txBox="1"/>
          <p:nvPr/>
        </p:nvSpPr>
        <p:spPr>
          <a:xfrm>
            <a:off x="7784009" y="7756992"/>
            <a:ext cx="1013076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solidFill>
                  <a:srgbClr val="2D3641"/>
                </a:solidFill>
                <a:latin typeface="Century Gothic" panose="020B0502020202020204" pitchFamily="34" charset="0"/>
              </a:rPr>
              <a:t>200 tablets</a:t>
            </a:r>
            <a:endParaRPr lang="en-AU" sz="1000" dirty="0">
              <a:latin typeface="Century Gothic" panose="020B0502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F5D8145-5DAB-3B11-8332-2963F4316942}"/>
              </a:ext>
            </a:extLst>
          </p:cNvPr>
          <p:cNvSpPr txBox="1"/>
          <p:nvPr/>
        </p:nvSpPr>
        <p:spPr>
          <a:xfrm>
            <a:off x="7784010" y="8331833"/>
            <a:ext cx="101307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dirty="0">
                <a:latin typeface="Century Gothic" panose="020B0502020202020204" pitchFamily="34" charset="0"/>
              </a:rPr>
              <a:t>12c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9F83FE7-5D0F-7F70-137F-41B9F13FBAC9}"/>
              </a:ext>
            </a:extLst>
          </p:cNvPr>
          <p:cNvSpPr txBox="1"/>
          <p:nvPr/>
        </p:nvSpPr>
        <p:spPr>
          <a:xfrm>
            <a:off x="7784010" y="8559986"/>
            <a:ext cx="10130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62c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2DF5900E-5D99-5BA8-4052-AC3B162904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382" y="5852364"/>
            <a:ext cx="1196331" cy="1514162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0BF9416A-D162-EF4B-129E-97FF3A88D23E}"/>
              </a:ext>
            </a:extLst>
          </p:cNvPr>
          <p:cNvSpPr txBox="1"/>
          <p:nvPr/>
        </p:nvSpPr>
        <p:spPr>
          <a:xfrm>
            <a:off x="4477874" y="11367473"/>
            <a:ext cx="14430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90 </a:t>
            </a:r>
            <a:r>
              <a:rPr kumimoji="0" lang="en-AU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chewable</a:t>
            </a: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tablets</a:t>
            </a:r>
          </a:p>
        </p:txBody>
      </p:sp>
    </p:spTree>
    <p:extLst>
      <p:ext uri="{BB962C8B-B14F-4D97-AF65-F5344CB8AC3E}">
        <p14:creationId xmlns:p14="http://schemas.microsoft.com/office/powerpoint/2010/main" val="3816863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33427</TotalTime>
  <Words>905</Words>
  <Application>Microsoft Macintosh PowerPoint</Application>
  <PresentationFormat>A3 Paper (297x420 mm)</PresentationFormat>
  <Paragraphs>234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linny phuong</dc:creator>
  <cp:lastModifiedBy>Georgia Paxton</cp:lastModifiedBy>
  <cp:revision>88</cp:revision>
  <dcterms:created xsi:type="dcterms:W3CDTF">2020-07-23T10:47:44Z</dcterms:created>
  <dcterms:modified xsi:type="dcterms:W3CDTF">2026-08-11T06:13:08Z</dcterms:modified>
</cp:coreProperties>
</file>